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30D4"/>
    <a:srgbClr val="6BB224"/>
    <a:srgbClr val="1CE82F"/>
    <a:srgbClr val="9BE622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2013-03-15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>
    <p:comb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ADELE%20-%20Skyfall%20-%20Official%20Theme%20Song%20to%20the%20New%20James%20Bond%20Movie-%20Daniel%20Craig%20007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-gify.pl/" TargetMode="External"/><Relationship Id="rId3" Type="http://schemas.openxmlformats.org/officeDocument/2006/relationships/hyperlink" Target="http://stopklatka.pl/" TargetMode="External"/><Relationship Id="rId7" Type="http://schemas.openxmlformats.org/officeDocument/2006/relationships/hyperlink" Target="http://www.rp.pl/" TargetMode="External"/><Relationship Id="rId2" Type="http://schemas.openxmlformats.org/officeDocument/2006/relationships/hyperlink" Target="http://acertaincinem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hyachy.pl/" TargetMode="External"/><Relationship Id="rId5" Type="http://schemas.openxmlformats.org/officeDocument/2006/relationships/hyperlink" Target="http://pl.wikipedia.org/" TargetMode="External"/><Relationship Id="rId4" Type="http://schemas.openxmlformats.org/officeDocument/2006/relationships/hyperlink" Target="http://www.newsfix.p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928670"/>
            <a:ext cx="6786578" cy="2898785"/>
          </a:xfrm>
          <a:noFill/>
          <a:ln>
            <a:noFill/>
          </a:ln>
          <a:effectLst>
            <a:innerShdw blurRad="63500" dist="50800" dir="8100000">
              <a:srgbClr val="FFFF00">
                <a:alpha val="50000"/>
              </a:srgbClr>
            </a:innerShdw>
          </a:effectLst>
          <a:scene3d>
            <a:camera prst="perspectiveHeroicExtremeRightFacing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r>
              <a:rPr lang="pl-PL" sz="7200" b="1" dirty="0" smtClean="0">
                <a:solidFill>
                  <a:schemeClr val="bg1"/>
                </a:solidFill>
                <a:latin typeface="Lucida Handwriting" pitchFamily="66" charset="0"/>
              </a:rPr>
              <a:t>Oscar statuettes</a:t>
            </a:r>
            <a:r>
              <a:rPr lang="pl-PL" sz="7200" dirty="0" smtClean="0">
                <a:solidFill>
                  <a:schemeClr val="bg1"/>
                </a:solidFill>
                <a:latin typeface="Lucida Handwriting" pitchFamily="66" charset="0"/>
              </a:rPr>
              <a:t>.</a:t>
            </a:r>
            <a:endParaRPr lang="pl-PL" sz="72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3" name="Picture 2" descr="C:\Documents and Settings\JA\Moje dokumenty\Judyta - Szkoła\Oscary-obrazy\images1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714488"/>
            <a:ext cx="2643206" cy="50107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0" name="Picture 4" descr="gify kwiat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4500570"/>
            <a:ext cx="1637604" cy="2357430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1285852" y="3643314"/>
            <a:ext cx="5429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i="1" dirty="0" err="1" smtClean="0">
                <a:solidFill>
                  <a:srgbClr val="FFFF00"/>
                </a:solidFill>
                <a:latin typeface="Cooper Black" pitchFamily="18" charset="0"/>
              </a:rPr>
              <a:t>Author</a:t>
            </a:r>
            <a:r>
              <a:rPr lang="pl-PL" sz="2400" b="1" i="1" dirty="0" smtClean="0">
                <a:solidFill>
                  <a:srgbClr val="FFFF00"/>
                </a:solidFill>
                <a:latin typeface="Cooper Black" pitchFamily="18" charset="0"/>
              </a:rPr>
              <a:t>:  Judyta </a:t>
            </a:r>
            <a:r>
              <a:rPr lang="pl-PL" sz="2400" b="1" i="1" dirty="0" err="1" smtClean="0">
                <a:solidFill>
                  <a:srgbClr val="FFFF00"/>
                </a:solidFill>
                <a:latin typeface="Cooper Black" pitchFamily="18" charset="0"/>
              </a:rPr>
              <a:t>Werno</a:t>
            </a:r>
            <a:endParaRPr lang="pl-PL" sz="2400" b="1" i="1" dirty="0" smtClean="0">
              <a:solidFill>
                <a:srgbClr val="FFFF00"/>
              </a:solidFill>
              <a:latin typeface="Cooper Black" pitchFamily="18" charset="0"/>
            </a:endParaRPr>
          </a:p>
          <a:p>
            <a:pPr algn="ctr"/>
            <a:r>
              <a:rPr lang="en-US" sz="2400" b="1" i="1" dirty="0" err="1" smtClean="0">
                <a:solidFill>
                  <a:srgbClr val="FFFF00"/>
                </a:solidFill>
                <a:latin typeface="Cooper Black" pitchFamily="18" charset="0"/>
              </a:rPr>
              <a:t>Witold</a:t>
            </a:r>
            <a:r>
              <a:rPr lang="en-US" sz="2400" b="1" i="1" dirty="0" smtClean="0">
                <a:solidFill>
                  <a:srgbClr val="FFFF00"/>
                </a:solidFill>
                <a:latin typeface="Cooper Black" pitchFamily="18" charset="0"/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  <a:latin typeface="Cooper Black" pitchFamily="18" charset="0"/>
              </a:rPr>
              <a:t>Pilecki</a:t>
            </a:r>
            <a:r>
              <a:rPr lang="en-US" sz="2400" b="1" i="1" dirty="0" smtClean="0">
                <a:solidFill>
                  <a:srgbClr val="FFFF00"/>
                </a:solidFill>
                <a:latin typeface="Cooper Black" pitchFamily="18" charset="0"/>
              </a:rPr>
              <a:t> Primary School </a:t>
            </a:r>
            <a:endParaRPr lang="pl-PL" sz="2400" b="1" i="1" dirty="0" smtClean="0">
              <a:solidFill>
                <a:srgbClr val="FFFF00"/>
              </a:solidFill>
              <a:latin typeface="Cooper Black" pitchFamily="18" charset="0"/>
            </a:endParaRPr>
          </a:p>
          <a:p>
            <a:pPr algn="ctr"/>
            <a:r>
              <a:rPr lang="en-US" sz="2400" b="1" i="1" dirty="0" smtClean="0">
                <a:solidFill>
                  <a:srgbClr val="FFFF00"/>
                </a:solidFill>
                <a:latin typeface="Cooper Black" pitchFamily="18" charset="0"/>
              </a:rPr>
              <a:t>in R</a:t>
            </a:r>
            <a:r>
              <a:rPr lang="pl-PL" sz="2400" b="1" i="1" dirty="0" smtClean="0">
                <a:solidFill>
                  <a:srgbClr val="FFFF00"/>
                </a:solidFill>
                <a:latin typeface="Cooper Black" pitchFamily="18" charset="0"/>
              </a:rPr>
              <a:t>e</a:t>
            </a:r>
            <a:r>
              <a:rPr lang="en-US" sz="2400" b="1" i="1" dirty="0" smtClean="0">
                <a:solidFill>
                  <a:srgbClr val="FFFF00"/>
                </a:solidFill>
                <a:latin typeface="Cooper Black" pitchFamily="18" charset="0"/>
              </a:rPr>
              <a:t>k</a:t>
            </a:r>
            <a:r>
              <a:rPr lang="pl-PL" sz="2400" b="1" i="1" dirty="0" err="1" smtClean="0">
                <a:solidFill>
                  <a:srgbClr val="FFFF00"/>
                </a:solidFill>
                <a:latin typeface="Cooper Black" pitchFamily="18" charset="0"/>
              </a:rPr>
              <a:t>usy</a:t>
            </a:r>
            <a:endParaRPr lang="pl-PL" sz="2400" b="1" i="1" dirty="0" smtClean="0">
              <a:solidFill>
                <a:srgbClr val="FFFF00"/>
              </a:solidFill>
              <a:latin typeface="Cooper Black" pitchFamily="18" charset="0"/>
            </a:endParaRPr>
          </a:p>
        </p:txBody>
      </p:sp>
      <p:pic>
        <p:nvPicPr>
          <p:cNvPr id="8" name="ADELE - Skyfall - Official Theme Song to the New James Bond Movie- Daniel Craig 00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710246" y="6606599"/>
            <a:ext cx="182234" cy="182234"/>
          </a:xfrm>
          <a:prstGeom prst="rect">
            <a:avLst/>
          </a:prstGeom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By 1931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Oscar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was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oficially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called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the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Academy Award for Merit the "gold trophy," or simply "statue". One of the most interesting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names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– ‘Iron Man’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was used by Variety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magazine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.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However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,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it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stillremains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a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mystery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,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where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did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the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name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Oscar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actually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come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 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from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-18"/>
              </a:rPr>
              <a:t>.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-18"/>
            </a:endParaRPr>
          </a:p>
        </p:txBody>
      </p:sp>
      <p:pic>
        <p:nvPicPr>
          <p:cNvPr id="23554" name="Picture 2" descr="http://d.telemagazyn.pl/k/r/2/36/fb/512afa7f21db5_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861048"/>
            <a:ext cx="3786214" cy="2785843"/>
          </a:xfrm>
          <a:prstGeom prst="rect">
            <a:avLst/>
          </a:prstGeom>
          <a:noFill/>
        </p:spPr>
      </p:pic>
      <p:pic>
        <p:nvPicPr>
          <p:cNvPr id="5124" name="Picture 4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000636"/>
            <a:ext cx="1452566" cy="1452566"/>
          </a:xfrm>
          <a:prstGeom prst="rect">
            <a:avLst/>
          </a:prstGeom>
          <a:noFill/>
        </p:spPr>
      </p:pic>
      <p:pic>
        <p:nvPicPr>
          <p:cNvPr id="8" name="Picture 4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5143512"/>
            <a:ext cx="1452566" cy="145256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B130D4"/>
                </a:solidFill>
                <a:latin typeface="Bradley Hand ITC" pitchFamily="66" charset="0"/>
              </a:rPr>
              <a:t>Date of the ceremony was postponed in the history of only three times - in 1938 because of the great flood in 1968 due to the funeral of Martin Luther King, and in 1981 due to the assassination attempt of Ronald Reagan.</a:t>
            </a:r>
            <a:endParaRPr lang="pl-PL" b="1" dirty="0">
              <a:solidFill>
                <a:srgbClr val="B130D4"/>
              </a:solidFill>
              <a:latin typeface="Bradley Hand ITC" pitchFamily="66" charset="0"/>
            </a:endParaRPr>
          </a:p>
        </p:txBody>
      </p:sp>
      <p:pic>
        <p:nvPicPr>
          <p:cNvPr id="25602" name="Picture 2" descr="http://gfx.mmka.pl/newsph/440291/1243661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357562"/>
            <a:ext cx="4964901" cy="3309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6" name="Picture 10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886075"/>
            <a:ext cx="2971800" cy="39719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1CE82F"/>
                </a:solidFill>
              </a:rPr>
              <a:t>Most Oscars in the history of the competition won the "Ben </a:t>
            </a:r>
            <a:r>
              <a:rPr lang="en-US" b="1" i="1" dirty="0" err="1" smtClean="0">
                <a:solidFill>
                  <a:srgbClr val="1CE82F"/>
                </a:solidFill>
              </a:rPr>
              <a:t>Hur</a:t>
            </a:r>
            <a:r>
              <a:rPr lang="en-US" b="1" i="1" dirty="0" smtClean="0">
                <a:solidFill>
                  <a:srgbClr val="1CE82F"/>
                </a:solidFill>
              </a:rPr>
              <a:t>," "Titanic" and "Lord of the Rings: The Return of the King".</a:t>
            </a:r>
            <a:endParaRPr lang="pl-PL" b="1" i="1" dirty="0" smtClean="0">
              <a:solidFill>
                <a:srgbClr val="1CE82F"/>
              </a:solidFill>
            </a:endParaRPr>
          </a:p>
          <a:p>
            <a:pPr algn="ctr">
              <a:buNone/>
            </a:pPr>
            <a:r>
              <a:rPr lang="pl-PL" b="1" i="1" dirty="0" smtClean="0">
                <a:solidFill>
                  <a:srgbClr val="1CE82F"/>
                </a:solidFill>
              </a:rPr>
              <a:t>(</a:t>
            </a:r>
            <a:r>
              <a:rPr lang="pl-PL" b="1" i="1" dirty="0" err="1" smtClean="0">
                <a:solidFill>
                  <a:srgbClr val="1CE82F"/>
                </a:solidFill>
              </a:rPr>
              <a:t>each</a:t>
            </a:r>
            <a:r>
              <a:rPr lang="pl-PL" b="1" i="1" dirty="0" smtClean="0">
                <a:solidFill>
                  <a:srgbClr val="1CE82F"/>
                </a:solidFill>
              </a:rPr>
              <a:t> </a:t>
            </a:r>
            <a:r>
              <a:rPr lang="pl-PL" b="1" i="1" dirty="0" err="1" smtClean="0">
                <a:solidFill>
                  <a:srgbClr val="1CE82F"/>
                </a:solidFill>
              </a:rPr>
              <a:t>with</a:t>
            </a:r>
            <a:r>
              <a:rPr lang="pl-PL" b="1" i="1" dirty="0" smtClean="0">
                <a:solidFill>
                  <a:srgbClr val="1CE82F"/>
                </a:solidFill>
              </a:rPr>
              <a:t> 11 </a:t>
            </a:r>
            <a:r>
              <a:rPr lang="pl-PL" b="1" i="1" dirty="0" err="1" smtClean="0">
                <a:solidFill>
                  <a:srgbClr val="1CE82F"/>
                </a:solidFill>
              </a:rPr>
              <a:t>statues</a:t>
            </a:r>
            <a:r>
              <a:rPr lang="pl-PL" b="1" i="1" dirty="0" smtClean="0">
                <a:solidFill>
                  <a:srgbClr val="1CE82F"/>
                </a:solidFill>
              </a:rPr>
              <a:t>).</a:t>
            </a:r>
            <a:endParaRPr lang="pl-PL" b="1" i="1" dirty="0">
              <a:solidFill>
                <a:srgbClr val="1CE82F"/>
              </a:solidFill>
            </a:endParaRPr>
          </a:p>
        </p:txBody>
      </p:sp>
      <p:sp>
        <p:nvSpPr>
          <p:cNvPr id="2050" name="AutoShape 2" descr="http://bi.gazeta.pl/im/0/11237/z11237000Q,Statuetka-Oscara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51" name="Picture 3" descr="C:\Documents and Settings\JA\Moje dokumenty\Judyta - Szkoła\Oscary-obrazy\z11237000Q,Statuetka-Osca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214686"/>
            <a:ext cx="5104581" cy="33920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074" name="Picture 2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714752"/>
            <a:ext cx="1857388" cy="295493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8800" b="1" i="1" dirty="0" err="1" smtClean="0"/>
              <a:t>Bibliography</a:t>
            </a:r>
            <a:r>
              <a:rPr lang="pl-PL" sz="8800" b="1" i="1" dirty="0" smtClean="0"/>
              <a:t>:</a:t>
            </a:r>
            <a:endParaRPr lang="pl-PL" sz="88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hlinkClick r:id="rId2"/>
              </a:rPr>
              <a:t>http://acertaincinema.com</a:t>
            </a:r>
            <a:r>
              <a:rPr lang="pl-PL" sz="2800" dirty="0" smtClean="0"/>
              <a:t>, dostęp 01.03.2013r. </a:t>
            </a:r>
          </a:p>
          <a:p>
            <a:r>
              <a:rPr lang="pl-PL" sz="2800" dirty="0" smtClean="0">
                <a:hlinkClick r:id="rId3"/>
              </a:rPr>
              <a:t>http://stopklatka.pl</a:t>
            </a:r>
            <a:r>
              <a:rPr lang="pl-PL" sz="2800" dirty="0" smtClean="0"/>
              <a:t>, dostęp 01.03.2013r.</a:t>
            </a:r>
          </a:p>
          <a:p>
            <a:r>
              <a:rPr lang="pl-PL" sz="2800" dirty="0" smtClean="0">
                <a:hlinkClick r:id="rId4"/>
              </a:rPr>
              <a:t>http://www.newsfix.pl</a:t>
            </a:r>
            <a:r>
              <a:rPr lang="pl-PL" sz="2800" dirty="0" smtClean="0"/>
              <a:t>, dostęp 02.03.2013r.	</a:t>
            </a:r>
          </a:p>
          <a:p>
            <a:r>
              <a:rPr lang="pl-PL" sz="2800" dirty="0" smtClean="0">
                <a:hlinkClick r:id="rId5"/>
              </a:rPr>
              <a:t>http://pl.wikipedia.org</a:t>
            </a:r>
            <a:r>
              <a:rPr lang="pl-PL" sz="2800" dirty="0" smtClean="0"/>
              <a:t>, dostęp 02.03.2013r.</a:t>
            </a:r>
          </a:p>
          <a:p>
            <a:r>
              <a:rPr lang="pl-PL" sz="2800" dirty="0" smtClean="0">
                <a:hlinkClick r:id="rId6"/>
              </a:rPr>
              <a:t>http://ochyachy.pl</a:t>
            </a:r>
            <a:r>
              <a:rPr lang="pl-PL" sz="2800" dirty="0" smtClean="0"/>
              <a:t>, dostęp 02.03.2013r.</a:t>
            </a:r>
          </a:p>
          <a:p>
            <a:r>
              <a:rPr lang="pl-PL" sz="2800" dirty="0" smtClean="0">
                <a:hlinkClick r:id="rId7"/>
              </a:rPr>
              <a:t>http://www.rp.pl</a:t>
            </a:r>
            <a:r>
              <a:rPr lang="pl-PL" sz="2800" dirty="0" smtClean="0"/>
              <a:t>, dostęp 04.03.2013r.</a:t>
            </a:r>
          </a:p>
          <a:p>
            <a:r>
              <a:rPr lang="pl-PL" sz="2800" dirty="0" smtClean="0">
                <a:hlinkClick r:id="rId8"/>
              </a:rPr>
              <a:t>http://www.e-gify.pl</a:t>
            </a:r>
            <a:r>
              <a:rPr lang="pl-PL" sz="2800" dirty="0" smtClean="0"/>
              <a:t>, dostęp 04.03.2013r.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620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4400" dirty="0" smtClean="0"/>
                        <a:t>OSCAR</a:t>
                      </a:r>
                      <a:endParaRPr lang="pl-PL" sz="4400" dirty="0">
                        <a:latin typeface="Wide Lati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42976" y="3429000"/>
          <a:ext cx="7143800" cy="20548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571900"/>
                <a:gridCol w="3571900"/>
              </a:tblGrid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pl-PL" sz="2400" b="1" i="1" dirty="0" err="1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Weight</a:t>
                      </a:r>
                      <a:endParaRPr lang="pl-PL" sz="2400" b="1" i="1" dirty="0">
                        <a:solidFill>
                          <a:srgbClr val="002060"/>
                        </a:solidFill>
                        <a:latin typeface="Forte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latin typeface="Vivaldi" pitchFamily="66" charset="0"/>
                        </a:rPr>
                        <a:t>3.8 kilograms</a:t>
                      </a:r>
                      <a:endParaRPr lang="pl-PL" sz="2400" b="1" dirty="0">
                        <a:latin typeface="Vivaldi" pitchFamily="66" charset="0"/>
                      </a:endParaRPr>
                    </a:p>
                  </a:txBody>
                  <a:tcPr/>
                </a:tc>
              </a:tr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pl-PL" sz="2400" b="1" i="1" dirty="0" err="1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Size</a:t>
                      </a:r>
                      <a:endParaRPr lang="pl-PL" sz="2400" b="1" i="1" dirty="0">
                        <a:solidFill>
                          <a:srgbClr val="002060"/>
                        </a:solidFill>
                        <a:latin typeface="Forte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latin typeface="Vivaldi" pitchFamily="66" charset="0"/>
                        </a:rPr>
                        <a:t>34, 4 cm</a:t>
                      </a:r>
                      <a:endParaRPr lang="pl-PL" sz="2400" b="1" dirty="0">
                        <a:latin typeface="Vivaldi" pitchFamily="66" charset="0"/>
                      </a:endParaRPr>
                    </a:p>
                  </a:txBody>
                  <a:tcPr/>
                </a:tc>
              </a:tr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pl-PL" sz="2400" b="1" i="1" dirty="0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Place of </a:t>
                      </a:r>
                      <a:r>
                        <a:rPr lang="pl-PL" sz="2400" b="1" i="1" dirty="0" err="1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creation</a:t>
                      </a:r>
                      <a:endParaRPr lang="pl-PL" sz="2400" b="1" i="1" dirty="0">
                        <a:solidFill>
                          <a:srgbClr val="002060"/>
                        </a:solidFill>
                        <a:latin typeface="Forte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latin typeface="Vivaldi" pitchFamily="66" charset="0"/>
                        </a:rPr>
                        <a:t>Hollywood</a:t>
                      </a:r>
                      <a:endParaRPr lang="pl-PL" sz="2400" b="1" dirty="0">
                        <a:latin typeface="Vivaldi" pitchFamily="66" charset="0"/>
                      </a:endParaRPr>
                    </a:p>
                  </a:txBody>
                  <a:tcPr/>
                </a:tc>
              </a:tr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pl-PL" sz="2400" b="1" i="1" dirty="0" err="1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Year</a:t>
                      </a:r>
                      <a:r>
                        <a:rPr lang="pl-PL" sz="2400" b="1" i="1" dirty="0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 of </a:t>
                      </a:r>
                      <a:r>
                        <a:rPr lang="pl-PL" sz="2400" b="1" i="1" dirty="0" err="1" smtClean="0">
                          <a:solidFill>
                            <a:srgbClr val="002060"/>
                          </a:solidFill>
                          <a:latin typeface="Forte" pitchFamily="66" charset="0"/>
                        </a:rPr>
                        <a:t>creation</a:t>
                      </a:r>
                      <a:endParaRPr lang="pl-PL" sz="2400" b="1" i="1" dirty="0">
                        <a:solidFill>
                          <a:srgbClr val="002060"/>
                        </a:solidFill>
                        <a:latin typeface="Forte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latin typeface="Vivaldi" pitchFamily="66" charset="0"/>
                        </a:rPr>
                        <a:t>1929 </a:t>
                      </a:r>
                      <a:endParaRPr lang="pl-PL" sz="2400" b="1" dirty="0">
                        <a:latin typeface="Vivaldi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gify kwiaty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86454"/>
            <a:ext cx="714375" cy="800100"/>
          </a:xfrm>
          <a:prstGeom prst="rect">
            <a:avLst/>
          </a:prstGeom>
          <a:noFill/>
        </p:spPr>
      </p:pic>
      <p:pic>
        <p:nvPicPr>
          <p:cNvPr id="13316" name="Picture 4" descr="gify kwiaty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5857892"/>
            <a:ext cx="714375" cy="800100"/>
          </a:xfrm>
          <a:prstGeom prst="rect">
            <a:avLst/>
          </a:prstGeom>
          <a:noFill/>
        </p:spPr>
      </p:pic>
      <p:pic>
        <p:nvPicPr>
          <p:cNvPr id="13318" name="Picture 6" descr="gify kwiaty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857892"/>
            <a:ext cx="714375" cy="8001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In 1944, the ceremony was broadcast for the first time outside the U.S.. </a:t>
            </a:r>
            <a:r>
              <a:rPr lang="pl-PL" sz="28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At</a:t>
            </a:r>
            <a:r>
              <a:rPr lang="pl-PL" sz="28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first </a:t>
            </a:r>
            <a:r>
              <a:rPr lang="pl-PL" sz="28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the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galas</a:t>
            </a:r>
            <a:r>
              <a:rPr lang="pl-PL" sz="28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pl-PL" sz="28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were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held in late March and early April. However, since 2004, it was decided that the ceremony will be held on the last Sunday of February.</a:t>
            </a:r>
            <a:endParaRPr lang="pl-PL" sz="2800" b="1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6" descr="http://files.gadu-gadu.pl/christoph-waltz-ce37ff8187d7b4ea7bd4491ce177b37fdf2c1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143248"/>
            <a:ext cx="2428892" cy="3373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294" name="Picture 6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214686"/>
            <a:ext cx="2609857" cy="34746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acertaincinema.com/wp-content/uploads/2012/07/gibb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7686" cy="6858000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57422" y="1571612"/>
            <a:ext cx="6643734" cy="3482981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   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The statuette was designed 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by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MGM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art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director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Cedric Gibb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ons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(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who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was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himself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nominated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for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it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 39 times)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. He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made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a sketch 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of </a:t>
            </a:r>
            <a:r>
              <a:rPr lang="pl-PL" dirty="0" err="1" smtClean="0">
                <a:solidFill>
                  <a:srgbClr val="FF0066"/>
                </a:solidFill>
                <a:latin typeface="Berlin Sans FB Demi" pitchFamily="34" charset="0"/>
              </a:rPr>
              <a:t>it</a:t>
            </a:r>
            <a:r>
              <a:rPr lang="pl-PL" dirty="0" smtClean="0">
                <a:solidFill>
                  <a:srgbClr val="FF0066"/>
                </a:solidFill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0066"/>
                </a:solidFill>
                <a:latin typeface="Berlin Sans FB Demi" pitchFamily="34" charset="0"/>
              </a:rPr>
              <a:t>on a napkin during one of boring banquets.</a:t>
            </a:r>
            <a:endParaRPr lang="pl-PL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pic>
        <p:nvPicPr>
          <p:cNvPr id="11272" name="Picture 8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857760"/>
            <a:ext cx="2214578" cy="169227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encrypted-tbn3.gstatic.com/images?q=tbn:ANd9GcQaXGW2mXxYJsN17088bGdtPF9vzWPKxNh2llCOEjTAP5wx4I8W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714356"/>
            <a:ext cx="4448175" cy="5924550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571481"/>
            <a:ext cx="4643470" cy="4286280"/>
          </a:xfrm>
        </p:spPr>
        <p:txBody>
          <a:bodyPr>
            <a:noAutofit/>
          </a:bodyPr>
          <a:lstStyle/>
          <a:p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The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 s</a:t>
            </a:r>
            <a:r>
              <a:rPr lang="en-US" sz="2500" b="1" dirty="0" err="1" smtClean="0">
                <a:solidFill>
                  <a:srgbClr val="6BB224"/>
                </a:solidFill>
                <a:latin typeface="Bodoni MT" pitchFamily="18" charset="0"/>
              </a:rPr>
              <a:t>tatue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 shows 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a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 figure of a naked knight holding a two-handed sword downward. </a:t>
            </a:r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The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 k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night </a:t>
            </a:r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is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 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standing on a pedestal 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of a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 film roll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, </a:t>
            </a:r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made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 of 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5 </a:t>
            </a:r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spokes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 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that symbolize the Academy branches</a:t>
            </a:r>
            <a:r>
              <a:rPr lang="pl-PL" sz="2500" b="1" dirty="0" smtClean="0">
                <a:solidFill>
                  <a:srgbClr val="6BB224"/>
                </a:solidFill>
                <a:latin typeface="Bodoni MT" pitchFamily="18" charset="0"/>
              </a:rPr>
              <a:t>: 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actors, directors, writers, producers and technicians. At the base there is also a shortcut A.M.P.A.S. (Academy of Motion Picture Art and Science) and the serial number of the statue</a:t>
            </a:r>
            <a:r>
              <a:rPr lang="pl-PL" sz="2500" b="1" dirty="0" err="1" smtClean="0">
                <a:solidFill>
                  <a:srgbClr val="6BB224"/>
                </a:solidFill>
                <a:latin typeface="Bodoni MT" pitchFamily="18" charset="0"/>
              </a:rPr>
              <a:t>tte</a:t>
            </a:r>
            <a:r>
              <a:rPr lang="en-US" sz="2500" b="1" dirty="0" smtClean="0">
                <a:solidFill>
                  <a:srgbClr val="6BB224"/>
                </a:solidFill>
                <a:latin typeface="Bodoni MT" pitchFamily="18" charset="0"/>
              </a:rPr>
              <a:t>.</a:t>
            </a:r>
            <a:endParaRPr lang="pl-PL" sz="2500" b="1" dirty="0">
              <a:solidFill>
                <a:srgbClr val="6BB224"/>
              </a:solidFill>
              <a:latin typeface="Bodoni MT" pitchFamily="18" charset="0"/>
            </a:endParaRPr>
          </a:p>
        </p:txBody>
      </p:sp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285728"/>
            <a:ext cx="6572296" cy="388302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Since 1949, each statue is numbered, starting with number five hundred 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.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The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statuette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cannot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be sold.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It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can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only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be </a:t>
            </a:r>
            <a:r>
              <a:rPr lang="en-U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redeem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ed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by</a:t>
            </a:r>
            <a:r>
              <a:rPr lang="en-U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the Academy for a symbolic $10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, </a:t>
            </a:r>
            <a:r>
              <a:rPr lang="pl-PL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while</a:t>
            </a:r>
            <a:r>
              <a:rPr lang="pl-PL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 t</a:t>
            </a:r>
            <a:r>
              <a:rPr lang="en-U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Demi Cond" pitchFamily="34" charset="0"/>
              </a:rPr>
              <a:t>he cost of implementation is about $300.</a:t>
            </a:r>
            <a:endParaRPr lang="pl-PL" sz="2800" b="1" dirty="0">
              <a:solidFill>
                <a:schemeClr val="accent2">
                  <a:lumMod val="40000"/>
                  <a:lumOff val="60000"/>
                </a:schemeClr>
              </a:solidFill>
              <a:latin typeface="Franklin Gothic Demi Cond" pitchFamily="34" charset="0"/>
            </a:endParaRPr>
          </a:p>
        </p:txBody>
      </p:sp>
      <p:sp>
        <p:nvSpPr>
          <p:cNvPr id="18436" name="AutoShape 4" descr="http://t0.gstatic.com/images?q=tbn:ANd9GcRZZMRK5LhDQUjbh4YCDEdljLkHkviG53nU8vKYoramGn5dGdTz"/>
          <p:cNvSpPr>
            <a:spLocks noChangeAspect="1" noChangeArrowheads="1"/>
          </p:cNvSpPr>
          <p:nvPr/>
        </p:nvSpPr>
        <p:spPr bwMode="auto">
          <a:xfrm>
            <a:off x="63500" y="-136525"/>
            <a:ext cx="5905500" cy="3590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6" name="Picture 2" descr="C:\Documents and Settings\JA\Moje dokumenty\Judyta - Szkoła\Oscary-obrazy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428868"/>
            <a:ext cx="1977291" cy="4429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218" name="Picture 2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714752"/>
            <a:ext cx="2538726" cy="26908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500042"/>
            <a:ext cx="5715040" cy="3571900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Each of 50-60 copies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is</a:t>
            </a:r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 created each year for 12 people. It takes them about 20 hours. 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A person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responsible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for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watching</a:t>
            </a:r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Watch over the work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is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for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years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the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same .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It’s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R. Owens, owner of Chicago's RS Owens and Company.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If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there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is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a mistake, flawed figure is immediately fused. So far,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more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than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Maiandra GD" pitchFamily="34" charset="0"/>
              </a:rPr>
              <a:t>160 statues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has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been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 </a:t>
            </a:r>
            <a:r>
              <a:rPr lang="pl-PL" sz="2400" b="1" i="1" dirty="0" err="1" smtClean="0">
                <a:solidFill>
                  <a:srgbClr val="FFFF00"/>
                </a:solidFill>
                <a:latin typeface="Maiandra GD" pitchFamily="34" charset="0"/>
              </a:rPr>
              <a:t>damaged</a:t>
            </a:r>
            <a:r>
              <a:rPr lang="pl-PL" sz="2400" b="1" i="1" dirty="0" smtClean="0">
                <a:solidFill>
                  <a:srgbClr val="FFFF00"/>
                </a:solidFill>
                <a:latin typeface="Maiandra GD" pitchFamily="34" charset="0"/>
              </a:rPr>
              <a:t>.</a:t>
            </a:r>
            <a:endParaRPr lang="pl-PL" sz="2400" b="1" i="1" dirty="0">
              <a:solidFill>
                <a:srgbClr val="FFFF00"/>
              </a:solidFill>
              <a:latin typeface="Maiandra GD" pitchFamily="34" charset="0"/>
            </a:endParaRPr>
          </a:p>
        </p:txBody>
      </p:sp>
      <p:pic>
        <p:nvPicPr>
          <p:cNvPr id="4" name="Picture 2" descr="http://www.newsfix.pl/wp-content/uploads/2010/12/101015A_002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596" y="3861048"/>
            <a:ext cx="4143404" cy="27657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194" name="Picture 2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643446"/>
            <a:ext cx="3714750" cy="19621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142985"/>
            <a:ext cx="8301038" cy="250033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Oscar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,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despite its popularity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,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is only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a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statuette. </a:t>
            </a:r>
            <a:r>
              <a:rPr lang="pl-PL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The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American Film Academy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</a:t>
            </a:r>
            <a:r>
              <a:rPr lang="pl-PL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decides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who will be </a:t>
            </a:r>
            <a:r>
              <a:rPr lang="pl-PL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awarded</a:t>
            </a:r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.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 </a:t>
            </a:r>
            <a:endParaRPr lang="pl-PL" b="1" dirty="0">
              <a:solidFill>
                <a:schemeClr val="accent2">
                  <a:lumMod val="40000"/>
                  <a:lumOff val="6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074" name="AutoShape 2" descr="http://static1.stopklatka.pl/library/E2/D0/EN_01072119_1577.jpg/1.0/EN_01072119_157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3080" name="Picture 8" descr="http://files.gadu-gadu.pl/waltz-hathaway-dba974ed966bf46e4ac3266ec66cdc105c6196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357562"/>
            <a:ext cx="5019669" cy="32384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170" name="Picture 2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57166"/>
            <a:ext cx="4286250" cy="7143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2852"/>
            <a:ext cx="8229600" cy="4525963"/>
          </a:xfrm>
        </p:spPr>
        <p:txBody>
          <a:bodyPr/>
          <a:lstStyle/>
          <a:p>
            <a:pPr algn="ctr"/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The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Academy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decided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to </a:t>
            </a:r>
            <a:r>
              <a:rPr lang="en-US" b="1" dirty="0" smtClean="0">
                <a:solidFill>
                  <a:srgbClr val="9BE622"/>
                </a:solidFill>
                <a:latin typeface="Gill Sans MT Condensed" pitchFamily="34" charset="-18"/>
              </a:rPr>
              <a:t>abandon the traditional appearance of the Oscar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statuette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only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twice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,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in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order to grant a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honorary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awards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for</a:t>
            </a:r>
            <a:r>
              <a:rPr lang="en-US" b="1" dirty="0" smtClean="0">
                <a:solidFill>
                  <a:srgbClr val="9BE622"/>
                </a:solidFill>
                <a:latin typeface="Gill Sans MT Condensed" pitchFamily="34" charset="-18"/>
              </a:rPr>
              <a:t> Edgar Bergen 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and Walt Disney. Bergen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got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en-US" b="1" dirty="0" smtClean="0">
                <a:solidFill>
                  <a:srgbClr val="9BE622"/>
                </a:solidFill>
                <a:latin typeface="Gill Sans MT Condensed" pitchFamily="34" charset="-18"/>
              </a:rPr>
              <a:t>a wooden copy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of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the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statuette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(</a:t>
            </a:r>
            <a:r>
              <a:rPr lang="en-US" b="1" dirty="0" smtClean="0">
                <a:solidFill>
                  <a:srgbClr val="9BE622"/>
                </a:solidFill>
                <a:latin typeface="Gill Sans MT Condensed" pitchFamily="34" charset="-18"/>
              </a:rPr>
              <a:t>reminiscent of his character creation - a wooden boy named Charlie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),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while</a:t>
            </a:r>
            <a:r>
              <a:rPr lang="en-US" b="1" dirty="0" smtClean="0">
                <a:solidFill>
                  <a:srgbClr val="9BE622"/>
                </a:solidFill>
                <a:latin typeface="Gill Sans MT Condensed" pitchFamily="34" charset="-18"/>
              </a:rPr>
              <a:t> Disney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received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seven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little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 ‘</a:t>
            </a:r>
            <a:r>
              <a:rPr lang="pl-PL" b="1" dirty="0" err="1" smtClean="0">
                <a:solidFill>
                  <a:srgbClr val="9BE622"/>
                </a:solidFill>
                <a:latin typeface="Gill Sans MT Condensed" pitchFamily="34" charset="-18"/>
              </a:rPr>
              <a:t>Oscars</a:t>
            </a:r>
            <a:r>
              <a:rPr lang="pl-PL" b="1" dirty="0" smtClean="0">
                <a:solidFill>
                  <a:srgbClr val="9BE622"/>
                </a:solidFill>
                <a:latin typeface="Gill Sans MT Condensed" pitchFamily="34" charset="-18"/>
              </a:rPr>
              <a:t>’.</a:t>
            </a:r>
            <a:endParaRPr lang="pl-PL" b="1" dirty="0">
              <a:solidFill>
                <a:srgbClr val="9BE622"/>
              </a:solidFill>
              <a:latin typeface="Gill Sans MT Condensed" pitchFamily="34" charset="-18"/>
            </a:endParaRPr>
          </a:p>
        </p:txBody>
      </p:sp>
      <p:sp>
        <p:nvSpPr>
          <p:cNvPr id="2050" name="AutoShape 2" descr="http://static1.stopklatka.pl/library/E2/D0/EN_01072119_1577.jpg/1.0/EN_01072119_157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2052" name="Picture 4" descr="http://thumbs.eska.pl/common/8/0/s/8002210g11.jpg/ru-0-r-640,0-n-8002210g11_adele_na_oscarach_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212976"/>
            <a:ext cx="3312368" cy="3312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6" name="Picture 2" descr="gify kwiat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6000768"/>
            <a:ext cx="4524375" cy="7143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535</Words>
  <Application>Microsoft Office PowerPoint</Application>
  <PresentationFormat>Pokaz na ekranie (4:3)</PresentationFormat>
  <Paragraphs>32</Paragraphs>
  <Slides>13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Oscar statuettes.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Bibliography: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Polish Oscars </dc:title>
  <cp:lastModifiedBy>admin</cp:lastModifiedBy>
  <cp:revision>72</cp:revision>
  <dcterms:modified xsi:type="dcterms:W3CDTF">2013-03-15T10:29:08Z</dcterms:modified>
</cp:coreProperties>
</file>