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8" r:id="rId9"/>
    <p:sldId id="279" r:id="rId10"/>
    <p:sldId id="280" r:id="rId11"/>
    <p:sldId id="281" r:id="rId12"/>
    <p:sldId id="282" r:id="rId13"/>
    <p:sldId id="283" r:id="rId14"/>
    <p:sldId id="264" r:id="rId15"/>
    <p:sldId id="265" r:id="rId16"/>
    <p:sldId id="284" r:id="rId17"/>
    <p:sldId id="285" r:id="rId18"/>
    <p:sldId id="266" r:id="rId19"/>
    <p:sldId id="267" r:id="rId20"/>
    <p:sldId id="290" r:id="rId21"/>
    <p:sldId id="292" r:id="rId22"/>
    <p:sldId id="291" r:id="rId23"/>
    <p:sldId id="286" r:id="rId24"/>
    <p:sldId id="287" r:id="rId25"/>
    <p:sldId id="288" r:id="rId26"/>
    <p:sldId id="289" r:id="rId27"/>
    <p:sldId id="268" r:id="rId2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B02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00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FE981-CAF6-4998-8C05-424E9017397D}" type="datetimeFigureOut">
              <a:rPr lang="pl-PL" smtClean="0"/>
              <a:pPr/>
              <a:t>2012-05-31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EF687-8E2A-44CC-B29F-D1645BCED2D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EF687-8E2A-44CC-B29F-D1645BCED2D2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EF687-8E2A-44CC-B29F-D1645BCED2D2}" type="slidenum">
              <a:rPr lang="pl-PL" smtClean="0"/>
              <a:pPr/>
              <a:t>26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88423-FB4E-4968-BEED-28B0DD74E306}" type="datetimeFigureOut">
              <a:rPr lang="pl-PL" smtClean="0"/>
              <a:pPr/>
              <a:t>2012-05-31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B9B4-5ACD-4523-BE11-F2145A1D005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88423-FB4E-4968-BEED-28B0DD74E306}" type="datetimeFigureOut">
              <a:rPr lang="pl-PL" smtClean="0"/>
              <a:pPr/>
              <a:t>2012-05-31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B9B4-5ACD-4523-BE11-F2145A1D005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88423-FB4E-4968-BEED-28B0DD74E306}" type="datetimeFigureOut">
              <a:rPr lang="pl-PL" smtClean="0"/>
              <a:pPr/>
              <a:t>2012-05-31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B9B4-5ACD-4523-BE11-F2145A1D005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88423-FB4E-4968-BEED-28B0DD74E306}" type="datetimeFigureOut">
              <a:rPr lang="pl-PL" smtClean="0"/>
              <a:pPr/>
              <a:t>2012-05-31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B9B4-5ACD-4523-BE11-F2145A1D005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88423-FB4E-4968-BEED-28B0DD74E306}" type="datetimeFigureOut">
              <a:rPr lang="pl-PL" smtClean="0"/>
              <a:pPr/>
              <a:t>2012-05-31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B9B4-5ACD-4523-BE11-F2145A1D005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88423-FB4E-4968-BEED-28B0DD74E306}" type="datetimeFigureOut">
              <a:rPr lang="pl-PL" smtClean="0"/>
              <a:pPr/>
              <a:t>2012-05-31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B9B4-5ACD-4523-BE11-F2145A1D005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88423-FB4E-4968-BEED-28B0DD74E306}" type="datetimeFigureOut">
              <a:rPr lang="pl-PL" smtClean="0"/>
              <a:pPr/>
              <a:t>2012-05-31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B9B4-5ACD-4523-BE11-F2145A1D005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88423-FB4E-4968-BEED-28B0DD74E306}" type="datetimeFigureOut">
              <a:rPr lang="pl-PL" smtClean="0"/>
              <a:pPr/>
              <a:t>2012-05-31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B9B4-5ACD-4523-BE11-F2145A1D005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88423-FB4E-4968-BEED-28B0DD74E306}" type="datetimeFigureOut">
              <a:rPr lang="pl-PL" smtClean="0"/>
              <a:pPr/>
              <a:t>2012-05-31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B9B4-5ACD-4523-BE11-F2145A1D005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88423-FB4E-4968-BEED-28B0DD74E306}" type="datetimeFigureOut">
              <a:rPr lang="pl-PL" smtClean="0"/>
              <a:pPr/>
              <a:t>2012-05-31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B9B4-5ACD-4523-BE11-F2145A1D005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88423-FB4E-4968-BEED-28B0DD74E306}" type="datetimeFigureOut">
              <a:rPr lang="pl-PL" smtClean="0"/>
              <a:pPr/>
              <a:t>2012-05-31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B9B4-5ACD-4523-BE11-F2145A1D005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88423-FB4E-4968-BEED-28B0DD74E306}" type="datetimeFigureOut">
              <a:rPr lang="pl-PL" smtClean="0"/>
              <a:pPr/>
              <a:t>2012-05-31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5B9B4-5ACD-4523-BE11-F2145A1D005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sharerank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1214422"/>
            <a:ext cx="3714776" cy="206143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5572140"/>
            <a:ext cx="7143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25" y="3000375"/>
            <a:ext cx="71437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zakldka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"/>
            <a:ext cx="9142858" cy="6857143"/>
          </a:xfrm>
          <a:prstGeom prst="rect">
            <a:avLst/>
          </a:prstGeom>
        </p:spPr>
      </p:pic>
      <p:pic>
        <p:nvPicPr>
          <p:cNvPr id="5" name="Obraz 4" descr="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1643050"/>
            <a:ext cx="2895237" cy="32507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pole tekstowe 5"/>
          <p:cNvSpPr txBox="1"/>
          <p:nvPr/>
        </p:nvSpPr>
        <p:spPr>
          <a:xfrm>
            <a:off x="714348" y="5072074"/>
            <a:ext cx="1861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>
                <a:solidFill>
                  <a:schemeClr val="bg1"/>
                </a:solidFill>
              </a:rPr>
              <a:t>Equestrian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  <a:r>
              <a:rPr lang="pl-PL" b="1" dirty="0" err="1" smtClean="0">
                <a:solidFill>
                  <a:schemeClr val="bg1"/>
                </a:solidFill>
              </a:rPr>
              <a:t>Sports</a:t>
            </a:r>
            <a:endParaRPr lang="pl-PL" b="1" dirty="0" smtClean="0">
              <a:solidFill>
                <a:schemeClr val="bg1"/>
              </a:solidFill>
            </a:endParaRPr>
          </a:p>
          <a:p>
            <a:r>
              <a:rPr lang="pl-PL" b="1" dirty="0" smtClean="0">
                <a:solidFill>
                  <a:schemeClr val="bg1"/>
                </a:solidFill>
              </a:rPr>
              <a:t>     </a:t>
            </a:r>
            <a:r>
              <a:rPr lang="pl-PL" b="1" dirty="0" err="1" smtClean="0">
                <a:solidFill>
                  <a:schemeClr val="bg1"/>
                </a:solidFill>
              </a:rPr>
              <a:t>(sinc</a:t>
            </a:r>
            <a:r>
              <a:rPr lang="pl-PL" b="1" dirty="0" smtClean="0">
                <a:solidFill>
                  <a:schemeClr val="bg1"/>
                </a:solidFill>
              </a:rPr>
              <a:t>e 1952)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7" name="Obraz 6" descr="golf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40" y="1643050"/>
            <a:ext cx="2895237" cy="32507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pole tekstowe 7"/>
          <p:cNvSpPr txBox="1"/>
          <p:nvPr/>
        </p:nvSpPr>
        <p:spPr>
          <a:xfrm>
            <a:off x="3786182" y="5072074"/>
            <a:ext cx="1491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     </a:t>
            </a:r>
            <a:r>
              <a:rPr lang="pl-PL" b="1" dirty="0" err="1" smtClean="0">
                <a:solidFill>
                  <a:schemeClr val="bg1"/>
                </a:solidFill>
              </a:rPr>
              <a:t>Shooting</a:t>
            </a:r>
            <a:endParaRPr lang="pl-PL" b="1" dirty="0" smtClean="0">
              <a:solidFill>
                <a:schemeClr val="bg1"/>
              </a:solidFill>
            </a:endParaRPr>
          </a:p>
          <a:p>
            <a:r>
              <a:rPr lang="pl-PL" b="1" dirty="0" smtClean="0">
                <a:solidFill>
                  <a:schemeClr val="bg1"/>
                </a:solidFill>
              </a:rPr>
              <a:t>   </a:t>
            </a:r>
            <a:r>
              <a:rPr lang="pl-PL" b="1" dirty="0" err="1" smtClean="0">
                <a:solidFill>
                  <a:schemeClr val="bg1"/>
                </a:solidFill>
              </a:rPr>
              <a:t>(sinc</a:t>
            </a:r>
            <a:r>
              <a:rPr lang="pl-PL" b="1" dirty="0" smtClean="0">
                <a:solidFill>
                  <a:schemeClr val="bg1"/>
                </a:solidFill>
              </a:rPr>
              <a:t>e 1960)</a:t>
            </a:r>
          </a:p>
        </p:txBody>
      </p:sp>
      <p:pic>
        <p:nvPicPr>
          <p:cNvPr id="9" name="Obraz 8" descr="archer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3636" y="1643050"/>
            <a:ext cx="2895238" cy="32507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pole tekstowe 9"/>
          <p:cNvSpPr txBox="1"/>
          <p:nvPr/>
        </p:nvSpPr>
        <p:spPr>
          <a:xfrm>
            <a:off x="6715140" y="5072074"/>
            <a:ext cx="1596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      </a:t>
            </a:r>
            <a:r>
              <a:rPr lang="pl-PL" b="1" dirty="0" err="1" smtClean="0">
                <a:solidFill>
                  <a:schemeClr val="bg1"/>
                </a:solidFill>
              </a:rPr>
              <a:t>Volleyball</a:t>
            </a:r>
            <a:endParaRPr lang="pl-PL" b="1" dirty="0" smtClean="0">
              <a:solidFill>
                <a:schemeClr val="bg1"/>
              </a:solidFill>
            </a:endParaRPr>
          </a:p>
          <a:p>
            <a:r>
              <a:rPr lang="pl-PL" b="1" dirty="0" smtClean="0">
                <a:solidFill>
                  <a:schemeClr val="bg1"/>
                </a:solidFill>
              </a:rPr>
              <a:t>     </a:t>
            </a:r>
            <a:r>
              <a:rPr lang="pl-PL" b="1" dirty="0" err="1" smtClean="0">
                <a:solidFill>
                  <a:schemeClr val="bg1"/>
                </a:solidFill>
              </a:rPr>
              <a:t>(sinc</a:t>
            </a:r>
            <a:r>
              <a:rPr lang="pl-PL" b="1" dirty="0" smtClean="0">
                <a:solidFill>
                  <a:schemeClr val="bg1"/>
                </a:solidFill>
              </a:rPr>
              <a:t>e 1964)</a:t>
            </a:r>
            <a:endParaRPr lang="pl-PL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zakldka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" y="857"/>
            <a:ext cx="9142858" cy="6857143"/>
          </a:xfrm>
          <a:prstGeom prst="rect">
            <a:avLst/>
          </a:prstGeom>
        </p:spPr>
      </p:pic>
      <p:pic>
        <p:nvPicPr>
          <p:cNvPr id="5" name="Obraz 4" descr="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1643050"/>
            <a:ext cx="2895238" cy="32507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pole tekstowe 5"/>
          <p:cNvSpPr txBox="1"/>
          <p:nvPr/>
        </p:nvSpPr>
        <p:spPr>
          <a:xfrm>
            <a:off x="714348" y="5072074"/>
            <a:ext cx="133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  Basketball</a:t>
            </a:r>
          </a:p>
          <a:p>
            <a:r>
              <a:rPr lang="pl-PL" b="1" dirty="0" err="1" smtClean="0">
                <a:solidFill>
                  <a:schemeClr val="bg1"/>
                </a:solidFill>
              </a:rPr>
              <a:t>(sinc</a:t>
            </a:r>
            <a:r>
              <a:rPr lang="pl-PL" b="1" dirty="0" smtClean="0">
                <a:solidFill>
                  <a:schemeClr val="bg1"/>
                </a:solidFill>
              </a:rPr>
              <a:t>e 1976)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7" name="Obraz 6" descr="golf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40" y="1643050"/>
            <a:ext cx="2895238" cy="32507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pole tekstowe 7"/>
          <p:cNvSpPr txBox="1"/>
          <p:nvPr/>
        </p:nvSpPr>
        <p:spPr>
          <a:xfrm>
            <a:off x="3786182" y="5072074"/>
            <a:ext cx="1438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      </a:t>
            </a:r>
            <a:r>
              <a:rPr lang="pl-PL" b="1" dirty="0" err="1" smtClean="0">
                <a:solidFill>
                  <a:schemeClr val="bg1"/>
                </a:solidFill>
              </a:rPr>
              <a:t>Cycling</a:t>
            </a:r>
            <a:endParaRPr lang="pl-PL" b="1" dirty="0" smtClean="0">
              <a:solidFill>
                <a:schemeClr val="bg1"/>
              </a:solidFill>
            </a:endParaRPr>
          </a:p>
          <a:p>
            <a:r>
              <a:rPr lang="pl-PL" b="1" dirty="0" smtClean="0">
                <a:solidFill>
                  <a:schemeClr val="bg1"/>
                </a:solidFill>
              </a:rPr>
              <a:t>  </a:t>
            </a:r>
            <a:r>
              <a:rPr lang="pl-PL" b="1" dirty="0" err="1" smtClean="0">
                <a:solidFill>
                  <a:schemeClr val="bg1"/>
                </a:solidFill>
              </a:rPr>
              <a:t>(sinc</a:t>
            </a:r>
            <a:r>
              <a:rPr lang="pl-PL" b="1" dirty="0" smtClean="0">
                <a:solidFill>
                  <a:schemeClr val="bg1"/>
                </a:solidFill>
              </a:rPr>
              <a:t>e 1984)</a:t>
            </a:r>
          </a:p>
        </p:txBody>
      </p:sp>
      <p:pic>
        <p:nvPicPr>
          <p:cNvPr id="9" name="Obraz 8" descr="archer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3636" y="1643050"/>
            <a:ext cx="2895238" cy="32507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pole tekstowe 9"/>
          <p:cNvSpPr txBox="1"/>
          <p:nvPr/>
        </p:nvSpPr>
        <p:spPr>
          <a:xfrm>
            <a:off x="7072330" y="5072074"/>
            <a:ext cx="133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     </a:t>
            </a:r>
            <a:r>
              <a:rPr lang="pl-PL" b="1" dirty="0" smtClean="0">
                <a:solidFill>
                  <a:schemeClr val="bg1"/>
                </a:solidFill>
              </a:rPr>
              <a:t>Judo</a:t>
            </a:r>
          </a:p>
          <a:p>
            <a:r>
              <a:rPr lang="pl-PL" b="1" dirty="0" err="1" smtClean="0">
                <a:solidFill>
                  <a:schemeClr val="bg1"/>
                </a:solidFill>
              </a:rPr>
              <a:t>(sinc</a:t>
            </a:r>
            <a:r>
              <a:rPr lang="pl-PL" b="1" dirty="0" smtClean="0">
                <a:solidFill>
                  <a:schemeClr val="bg1"/>
                </a:solidFill>
              </a:rPr>
              <a:t>e 1992)</a:t>
            </a:r>
            <a:endParaRPr lang="pl-PL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zakldka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2858" cy="6857143"/>
          </a:xfrm>
          <a:prstGeom prst="rect">
            <a:avLst/>
          </a:prstGeom>
        </p:spPr>
      </p:pic>
      <p:pic>
        <p:nvPicPr>
          <p:cNvPr id="5" name="Obraz 4" descr="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1643050"/>
            <a:ext cx="2895238" cy="32507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pole tekstowe 5"/>
          <p:cNvSpPr txBox="1"/>
          <p:nvPr/>
        </p:nvSpPr>
        <p:spPr>
          <a:xfrm>
            <a:off x="714348" y="5072074"/>
            <a:ext cx="133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   Football</a:t>
            </a:r>
          </a:p>
          <a:p>
            <a:r>
              <a:rPr lang="pl-PL" b="1" dirty="0" err="1" smtClean="0">
                <a:solidFill>
                  <a:schemeClr val="bg1"/>
                </a:solidFill>
              </a:rPr>
              <a:t>(sinc</a:t>
            </a:r>
            <a:r>
              <a:rPr lang="pl-PL" b="1" dirty="0" smtClean="0">
                <a:solidFill>
                  <a:schemeClr val="bg1"/>
                </a:solidFill>
              </a:rPr>
              <a:t>e 1996)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7" name="Obraz 6" descr="golf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40" y="1643050"/>
            <a:ext cx="2895238" cy="32507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pole tekstowe 7"/>
          <p:cNvSpPr txBox="1"/>
          <p:nvPr/>
        </p:nvSpPr>
        <p:spPr>
          <a:xfrm>
            <a:off x="3786182" y="5072074"/>
            <a:ext cx="133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     Curling</a:t>
            </a:r>
          </a:p>
          <a:p>
            <a:r>
              <a:rPr lang="pl-PL" b="1" dirty="0" err="1" smtClean="0">
                <a:solidFill>
                  <a:schemeClr val="bg1"/>
                </a:solidFill>
              </a:rPr>
              <a:t>(sinc</a:t>
            </a:r>
            <a:r>
              <a:rPr lang="pl-PL" b="1" dirty="0" smtClean="0">
                <a:solidFill>
                  <a:schemeClr val="bg1"/>
                </a:solidFill>
              </a:rPr>
              <a:t>e 1998)</a:t>
            </a:r>
          </a:p>
        </p:txBody>
      </p:sp>
      <p:pic>
        <p:nvPicPr>
          <p:cNvPr id="9" name="Obraz 8" descr="archer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3636" y="1643050"/>
            <a:ext cx="2895238" cy="32507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pole tekstowe 9"/>
          <p:cNvSpPr txBox="1"/>
          <p:nvPr/>
        </p:nvSpPr>
        <p:spPr>
          <a:xfrm>
            <a:off x="7072330" y="5072074"/>
            <a:ext cx="1528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 </a:t>
            </a:r>
            <a:r>
              <a:rPr lang="pl-PL" b="1" dirty="0" err="1" smtClean="0">
                <a:solidFill>
                  <a:schemeClr val="bg1"/>
                </a:solidFill>
              </a:rPr>
              <a:t>Weightlifting</a:t>
            </a:r>
            <a:endParaRPr lang="pl-PL" b="1" dirty="0" smtClean="0">
              <a:solidFill>
                <a:schemeClr val="bg1"/>
              </a:solidFill>
            </a:endParaRPr>
          </a:p>
          <a:p>
            <a:r>
              <a:rPr lang="pl-PL" b="1" dirty="0" err="1" smtClean="0">
                <a:solidFill>
                  <a:schemeClr val="bg1"/>
                </a:solidFill>
              </a:rPr>
              <a:t>(sinc</a:t>
            </a:r>
            <a:r>
              <a:rPr lang="pl-PL" b="1" dirty="0" smtClean="0">
                <a:solidFill>
                  <a:schemeClr val="bg1"/>
                </a:solidFill>
              </a:rPr>
              <a:t>e 2000)</a:t>
            </a:r>
            <a:endParaRPr lang="pl-PL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zakldka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" y="0"/>
            <a:ext cx="9142858" cy="6857143"/>
          </a:xfrm>
          <a:prstGeom prst="rect">
            <a:avLst/>
          </a:prstGeom>
        </p:spPr>
      </p:pic>
      <p:pic>
        <p:nvPicPr>
          <p:cNvPr id="7" name="Obraz 6" descr="golf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1643050"/>
            <a:ext cx="2895238" cy="32507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pole tekstowe 7"/>
          <p:cNvSpPr txBox="1"/>
          <p:nvPr/>
        </p:nvSpPr>
        <p:spPr>
          <a:xfrm>
            <a:off x="3786182" y="5072074"/>
            <a:ext cx="133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  </a:t>
            </a:r>
            <a:r>
              <a:rPr lang="pl-PL" b="1" dirty="0" err="1" smtClean="0">
                <a:solidFill>
                  <a:schemeClr val="bg1"/>
                </a:solidFill>
              </a:rPr>
              <a:t>Wrestling</a:t>
            </a:r>
            <a:endParaRPr lang="pl-PL" b="1" dirty="0" smtClean="0">
              <a:solidFill>
                <a:schemeClr val="bg1"/>
              </a:solidFill>
            </a:endParaRPr>
          </a:p>
          <a:p>
            <a:r>
              <a:rPr lang="pl-PL" b="1" dirty="0" err="1" smtClean="0">
                <a:solidFill>
                  <a:schemeClr val="bg1"/>
                </a:solidFill>
              </a:rPr>
              <a:t>(sinc</a:t>
            </a:r>
            <a:r>
              <a:rPr lang="pl-PL" b="1" dirty="0" smtClean="0">
                <a:solidFill>
                  <a:schemeClr val="bg1"/>
                </a:solidFill>
              </a:rPr>
              <a:t>e 2004)</a:t>
            </a:r>
          </a:p>
        </p:txBody>
      </p:sp>
      <p:pic>
        <p:nvPicPr>
          <p:cNvPr id="9" name="Obraz 8" descr="archer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636" y="1643050"/>
            <a:ext cx="2895238" cy="32507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pole tekstowe 9"/>
          <p:cNvSpPr txBox="1"/>
          <p:nvPr/>
        </p:nvSpPr>
        <p:spPr>
          <a:xfrm>
            <a:off x="7072330" y="5072074"/>
            <a:ext cx="133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    </a:t>
            </a:r>
            <a:r>
              <a:rPr lang="pl-PL" b="1" dirty="0" err="1" smtClean="0">
                <a:solidFill>
                  <a:schemeClr val="bg1"/>
                </a:solidFill>
              </a:rPr>
              <a:t>Boxing</a:t>
            </a:r>
            <a:endParaRPr lang="pl-PL" b="1" dirty="0" smtClean="0">
              <a:solidFill>
                <a:schemeClr val="bg1"/>
              </a:solidFill>
            </a:endParaRPr>
          </a:p>
          <a:p>
            <a:r>
              <a:rPr lang="pl-PL" b="1" dirty="0" err="1" smtClean="0">
                <a:solidFill>
                  <a:schemeClr val="bg1"/>
                </a:solidFill>
              </a:rPr>
              <a:t>(sinc</a:t>
            </a:r>
            <a:r>
              <a:rPr lang="pl-PL" b="1" dirty="0" smtClean="0">
                <a:solidFill>
                  <a:schemeClr val="bg1"/>
                </a:solidFill>
              </a:rPr>
              <a:t>e 2012)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11" name="Obraz 10" descr="taek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44" y="1643050"/>
            <a:ext cx="2895238" cy="32507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pole tekstowe 11"/>
          <p:cNvSpPr txBox="1"/>
          <p:nvPr/>
        </p:nvSpPr>
        <p:spPr>
          <a:xfrm>
            <a:off x="642910" y="5072074"/>
            <a:ext cx="1324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>
                <a:solidFill>
                  <a:schemeClr val="bg1"/>
                </a:solidFill>
              </a:rPr>
              <a:t>Taekwondo</a:t>
            </a:r>
            <a:endParaRPr lang="pl-PL" b="1" dirty="0" smtClean="0">
              <a:solidFill>
                <a:schemeClr val="bg1"/>
              </a:solidFill>
            </a:endParaRPr>
          </a:p>
          <a:p>
            <a:r>
              <a:rPr lang="pl-PL" b="1" dirty="0" err="1" smtClean="0">
                <a:solidFill>
                  <a:schemeClr val="bg1"/>
                </a:solidFill>
              </a:rPr>
              <a:t>(sinc</a:t>
            </a:r>
            <a:r>
              <a:rPr lang="pl-PL" b="1" dirty="0" smtClean="0">
                <a:solidFill>
                  <a:schemeClr val="bg1"/>
                </a:solidFill>
              </a:rPr>
              <a:t>e 2000</a:t>
            </a:r>
            <a:r>
              <a:rPr lang="pl-PL" dirty="0" smtClean="0">
                <a:solidFill>
                  <a:schemeClr val="bg1"/>
                </a:solidFill>
              </a:rPr>
              <a:t>)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chem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pic>
        <p:nvPicPr>
          <p:cNvPr id="5" name="Obraz 4" descr="logoa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1357298"/>
            <a:ext cx="3682540" cy="3174603"/>
          </a:xfrm>
          <a:prstGeom prst="rect">
            <a:avLst/>
          </a:prstGeom>
        </p:spPr>
      </p:pic>
      <p:pic>
        <p:nvPicPr>
          <p:cNvPr id="6" name="Obraz 5" descr="tenisistk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2500306"/>
            <a:ext cx="2438095" cy="3987302"/>
          </a:xfrm>
          <a:prstGeom prst="rect">
            <a:avLst/>
          </a:prstGeom>
        </p:spPr>
      </p:pic>
      <p:pic>
        <p:nvPicPr>
          <p:cNvPr id="7" name="Obraz 6" descr="tenisistka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1623" y="2500306"/>
            <a:ext cx="2438095" cy="3987302"/>
          </a:xfrm>
          <a:prstGeom prst="rect">
            <a:avLst/>
          </a:prstGeom>
        </p:spPr>
      </p:pic>
      <p:pic>
        <p:nvPicPr>
          <p:cNvPr id="8" name="Obraz 7" descr="harc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3174" y="3571876"/>
            <a:ext cx="3742178" cy="1143008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2786050" y="4500570"/>
            <a:ext cx="35004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 smtClean="0">
                <a:solidFill>
                  <a:schemeClr val="accent6">
                    <a:lumMod val="75000"/>
                  </a:schemeClr>
                </a:solidFill>
              </a:rPr>
              <a:t>She</a:t>
            </a:r>
            <a: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  <a:t> was British </a:t>
            </a:r>
            <a:r>
              <a:rPr lang="pl-PL" sz="2400" dirty="0" err="1" smtClean="0">
                <a:solidFill>
                  <a:schemeClr val="accent6">
                    <a:lumMod val="75000"/>
                  </a:schemeClr>
                </a:solidFill>
              </a:rPr>
              <a:t>tennis</a:t>
            </a:r>
            <a: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  <a:t> player and </a:t>
            </a:r>
            <a:r>
              <a:rPr lang="pl-PL" sz="2400" dirty="0" err="1" smtClean="0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  <a:t> first </a:t>
            </a:r>
            <a:r>
              <a:rPr lang="pl-PL" sz="2400" dirty="0" err="1" smtClean="0">
                <a:solidFill>
                  <a:schemeClr val="accent6">
                    <a:lumMod val="75000"/>
                  </a:schemeClr>
                </a:solidFill>
              </a:rPr>
              <a:t>woman</a:t>
            </a:r>
            <a: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pl-PL" sz="2400" dirty="0" err="1" smtClean="0">
                <a:solidFill>
                  <a:schemeClr val="accent6">
                    <a:lumMod val="75000"/>
                  </a:schemeClr>
                </a:solidFill>
              </a:rPr>
              <a:t>who</a:t>
            </a:r>
            <a: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  <a:t> won </a:t>
            </a:r>
            <a:r>
              <a:rPr lang="pl-PL" sz="2400" dirty="0" err="1" smtClean="0">
                <a:solidFill>
                  <a:schemeClr val="accent6">
                    <a:lumMod val="75000"/>
                  </a:schemeClr>
                </a:solidFill>
              </a:rPr>
              <a:t>Olympic</a:t>
            </a:r>
            <a: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sz="2400" dirty="0" err="1" smtClean="0">
                <a:solidFill>
                  <a:schemeClr val="accent6">
                    <a:lumMod val="75000"/>
                  </a:schemeClr>
                </a:solidFill>
              </a:rPr>
              <a:t>Gold</a:t>
            </a:r>
            <a: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  <a:t> medal </a:t>
            </a:r>
            <a:r>
              <a:rPr lang="pl-PL" sz="2400" dirty="0" err="1" smtClean="0">
                <a:solidFill>
                  <a:schemeClr val="accent6">
                    <a:lumMod val="75000"/>
                  </a:schemeClr>
                </a:solidFill>
              </a:rPr>
              <a:t>in</a:t>
            </a:r>
            <a: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sz="2400" dirty="0" err="1" smtClean="0">
                <a:solidFill>
                  <a:schemeClr val="accent6">
                    <a:lumMod val="75000"/>
                  </a:schemeClr>
                </a:solidFill>
              </a:rPr>
              <a:t>Paris</a:t>
            </a:r>
            <a: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  <a:t>, France </a:t>
            </a:r>
            <a:r>
              <a:rPr lang="pl-PL" sz="2400" dirty="0" err="1" smtClean="0">
                <a:solidFill>
                  <a:schemeClr val="accent6">
                    <a:lumMod val="75000"/>
                  </a:schemeClr>
                </a:solidFill>
              </a:rPr>
              <a:t>in</a:t>
            </a:r>
            <a: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  <a:t> 1900.</a:t>
            </a:r>
            <a:endParaRPr lang="pl-PL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357422" y="3857628"/>
            <a:ext cx="6400800" cy="1752600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" name="Obraz 3" descr="fann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714488"/>
            <a:ext cx="2438095" cy="3987302"/>
          </a:xfrm>
          <a:prstGeom prst="rect">
            <a:avLst/>
          </a:prstGeom>
        </p:spPr>
      </p:pic>
      <p:pic>
        <p:nvPicPr>
          <p:cNvPr id="5" name="Obraz 4" descr="f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1500174"/>
            <a:ext cx="5145495" cy="1571636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3071802" y="2786058"/>
            <a:ext cx="52864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>
                <a:solidFill>
                  <a:schemeClr val="accent6">
                    <a:lumMod val="75000"/>
                  </a:schemeClr>
                </a:solidFill>
              </a:rPr>
              <a:t>Blankers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pl-PL" dirty="0" err="1" smtClean="0">
                <a:solidFill>
                  <a:schemeClr val="accent6">
                    <a:lumMod val="75000"/>
                  </a:schemeClr>
                </a:solidFill>
              </a:rPr>
              <a:t>Koen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 was a Dutch </a:t>
            </a:r>
            <a:r>
              <a:rPr lang="pl-PL" dirty="0" err="1" smtClean="0">
                <a:solidFill>
                  <a:schemeClr val="accent6">
                    <a:lumMod val="75000"/>
                  </a:schemeClr>
                </a:solidFill>
              </a:rPr>
              <a:t>athlete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, most – </a:t>
            </a:r>
            <a:r>
              <a:rPr lang="pl-PL" dirty="0" err="1" smtClean="0">
                <a:solidFill>
                  <a:schemeClr val="accent6">
                    <a:lumMod val="75000"/>
                  </a:schemeClr>
                </a:solidFill>
              </a:rPr>
              <a:t>known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 for </a:t>
            </a:r>
            <a:r>
              <a:rPr lang="pl-PL" dirty="0" err="1" smtClean="0">
                <a:solidFill>
                  <a:schemeClr val="accent6">
                    <a:lumMod val="75000"/>
                  </a:schemeClr>
                </a:solidFill>
              </a:rPr>
              <a:t>winning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75000"/>
                  </a:schemeClr>
                </a:solidFill>
              </a:rPr>
              <a:t>four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75000"/>
                  </a:schemeClr>
                </a:solidFill>
              </a:rPr>
              <a:t>gold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75000"/>
                  </a:schemeClr>
                </a:solidFill>
              </a:rPr>
              <a:t>medals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75000"/>
                  </a:schemeClr>
                </a:solidFill>
              </a:rPr>
              <a:t>at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 1948 </a:t>
            </a:r>
            <a:r>
              <a:rPr lang="pl-PL" dirty="0" err="1" smtClean="0">
                <a:solidFill>
                  <a:schemeClr val="accent6">
                    <a:lumMod val="75000"/>
                  </a:schemeClr>
                </a:solidFill>
              </a:rPr>
              <a:t>Summer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75000"/>
                  </a:schemeClr>
                </a:solidFill>
              </a:rPr>
              <a:t>Olympics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, London. </a:t>
            </a:r>
            <a:r>
              <a:rPr lang="pl-PL" dirty="0" err="1" smtClean="0">
                <a:solidFill>
                  <a:schemeClr val="accent6">
                    <a:lumMod val="75000"/>
                  </a:schemeClr>
                </a:solidFill>
              </a:rPr>
              <a:t>During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75000"/>
                  </a:schemeClr>
                </a:solidFill>
              </a:rPr>
              <a:t>her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75000"/>
                  </a:schemeClr>
                </a:solidFill>
              </a:rPr>
              <a:t>succesfull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75000"/>
                  </a:schemeClr>
                </a:solidFill>
              </a:rPr>
              <a:t>career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75000"/>
                  </a:schemeClr>
                </a:solidFill>
              </a:rPr>
              <a:t>she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 set </a:t>
            </a:r>
            <a:r>
              <a:rPr lang="pl-PL" dirty="0" err="1" smtClean="0">
                <a:solidFill>
                  <a:schemeClr val="accent6">
                    <a:lumMod val="75000"/>
                  </a:schemeClr>
                </a:solidFill>
              </a:rPr>
              <a:t>twelve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75000"/>
                  </a:schemeClr>
                </a:solidFill>
              </a:rPr>
              <a:t>world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75000"/>
                  </a:schemeClr>
                </a:solidFill>
              </a:rPr>
              <a:t>records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, won five </a:t>
            </a:r>
            <a:r>
              <a:rPr lang="pl-PL" dirty="0" err="1" smtClean="0">
                <a:solidFill>
                  <a:schemeClr val="accent6">
                    <a:lumMod val="75000"/>
                  </a:schemeClr>
                </a:solidFill>
              </a:rPr>
              <a:t>European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75000"/>
                  </a:schemeClr>
                </a:solidFill>
              </a:rPr>
              <a:t>titles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. ‘’</a:t>
            </a:r>
            <a:r>
              <a:rPr lang="pl-PL" dirty="0" err="1" smtClean="0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 Flying </a:t>
            </a:r>
            <a:r>
              <a:rPr lang="pl-PL" dirty="0" err="1" smtClean="0">
                <a:solidFill>
                  <a:schemeClr val="accent6">
                    <a:lumMod val="75000"/>
                  </a:schemeClr>
                </a:solidFill>
              </a:rPr>
              <a:t>Housewife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’’ - as </a:t>
            </a:r>
            <a:r>
              <a:rPr lang="pl-PL" dirty="0" err="1" smtClean="0">
                <a:solidFill>
                  <a:schemeClr val="accent6">
                    <a:lumMod val="75000"/>
                  </a:schemeClr>
                </a:solidFill>
              </a:rPr>
              <a:t>audience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75000"/>
                  </a:schemeClr>
                </a:solidFill>
              </a:rPr>
              <a:t>called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75000"/>
                  </a:schemeClr>
                </a:solidFill>
              </a:rPr>
              <a:t>her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 – was </a:t>
            </a:r>
            <a:r>
              <a:rPr lang="pl-PL" dirty="0" err="1" smtClean="0">
                <a:solidFill>
                  <a:schemeClr val="accent6">
                    <a:lumMod val="75000"/>
                  </a:schemeClr>
                </a:solidFill>
              </a:rPr>
              <a:t>voted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"Female Athlete of the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Centur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y’’ </a:t>
            </a:r>
            <a:r>
              <a:rPr lang="pl-PL" dirty="0" err="1" smtClean="0">
                <a:solidFill>
                  <a:schemeClr val="accent6">
                    <a:lumMod val="75000"/>
                  </a:schemeClr>
                </a:solidFill>
              </a:rPr>
              <a:t>in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 1999.</a:t>
            </a:r>
            <a:endParaRPr lang="pl-PL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Obraz 8" descr="ru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40" y="4458000"/>
            <a:ext cx="5295238" cy="2400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 descr="nadianapi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785926"/>
            <a:ext cx="4911608" cy="1500198"/>
          </a:xfrm>
          <a:prstGeom prst="rect">
            <a:avLst/>
          </a:prstGeom>
        </p:spPr>
      </p:pic>
      <p:pic>
        <p:nvPicPr>
          <p:cNvPr id="5" name="Obraz 4" descr="nadi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1785926"/>
            <a:ext cx="3301588" cy="4507937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85720" y="3000373"/>
            <a:ext cx="47863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>
                <a:solidFill>
                  <a:schemeClr val="accent6">
                    <a:lumMod val="75000"/>
                  </a:schemeClr>
                </a:solidFill>
              </a:rPr>
              <a:t>She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75000"/>
                  </a:schemeClr>
                </a:solidFill>
              </a:rPr>
              <a:t>is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 a </a:t>
            </a:r>
            <a:r>
              <a:rPr lang="pl-PL" dirty="0" err="1" smtClean="0">
                <a:solidFill>
                  <a:schemeClr val="accent6">
                    <a:lumMod val="75000"/>
                  </a:schemeClr>
                </a:solidFill>
              </a:rPr>
              <a:t>Romanian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75000"/>
                  </a:schemeClr>
                </a:solidFill>
              </a:rPr>
              <a:t>gymnast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pl-PL" dirty="0" err="1" smtClean="0">
                <a:solidFill>
                  <a:schemeClr val="accent6">
                    <a:lumMod val="75000"/>
                  </a:schemeClr>
                </a:solidFill>
              </a:rPr>
              <a:t>winner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 of </a:t>
            </a:r>
            <a:r>
              <a:rPr lang="pl-PL" dirty="0" err="1" smtClean="0">
                <a:solidFill>
                  <a:schemeClr val="accent6">
                    <a:lumMod val="75000"/>
                  </a:schemeClr>
                </a:solidFill>
              </a:rPr>
              <a:t>three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75000"/>
                  </a:schemeClr>
                </a:solidFill>
              </a:rPr>
              <a:t>Olympic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75000"/>
                  </a:schemeClr>
                </a:solidFill>
              </a:rPr>
              <a:t>gold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75000"/>
                  </a:schemeClr>
                </a:solidFill>
              </a:rPr>
              <a:t>medals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75000"/>
                  </a:schemeClr>
                </a:solidFill>
              </a:rPr>
              <a:t>at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 1976 </a:t>
            </a:r>
            <a:r>
              <a:rPr lang="pl-PL" dirty="0" err="1" smtClean="0">
                <a:solidFill>
                  <a:schemeClr val="accent6">
                    <a:lumMod val="75000"/>
                  </a:schemeClr>
                </a:solidFill>
              </a:rPr>
              <a:t>Olympics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, Montreal. Nadia </a:t>
            </a:r>
            <a:r>
              <a:rPr lang="pl-PL" dirty="0" err="1" smtClean="0">
                <a:solidFill>
                  <a:schemeClr val="accent6">
                    <a:lumMod val="75000"/>
                  </a:schemeClr>
                </a:solidFill>
              </a:rPr>
              <a:t>is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 first </a:t>
            </a:r>
            <a:r>
              <a:rPr lang="pl-PL" dirty="0" err="1" smtClean="0">
                <a:solidFill>
                  <a:schemeClr val="accent6">
                    <a:lumMod val="75000"/>
                  </a:schemeClr>
                </a:solidFill>
              </a:rPr>
              <a:t>female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75000"/>
                  </a:schemeClr>
                </a:solidFill>
              </a:rPr>
              <a:t>gymnast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75000"/>
                  </a:schemeClr>
                </a:solidFill>
              </a:rPr>
              <a:t>ever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pl-PL" dirty="0" err="1" smtClean="0">
                <a:solidFill>
                  <a:schemeClr val="accent6">
                    <a:lumMod val="75000"/>
                  </a:schemeClr>
                </a:solidFill>
              </a:rPr>
              <a:t>who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75000"/>
                  </a:schemeClr>
                </a:solidFill>
              </a:rPr>
              <a:t>had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75000"/>
                  </a:schemeClr>
                </a:solidFill>
              </a:rPr>
              <a:t>been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75000"/>
                  </a:schemeClr>
                </a:solidFill>
              </a:rPr>
              <a:t>awarded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 a perfect </a:t>
            </a:r>
            <a:r>
              <a:rPr lang="pl-PL" dirty="0" err="1" smtClean="0">
                <a:solidFill>
                  <a:schemeClr val="accent6">
                    <a:lumMod val="75000"/>
                  </a:schemeClr>
                </a:solidFill>
              </a:rPr>
              <a:t>score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 of 10. </a:t>
            </a:r>
            <a:r>
              <a:rPr lang="pl-PL" dirty="0" err="1" smtClean="0">
                <a:solidFill>
                  <a:schemeClr val="accent6">
                    <a:lumMod val="75000"/>
                  </a:schemeClr>
                </a:solidFill>
              </a:rPr>
              <a:t>At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 1980 </a:t>
            </a:r>
            <a:r>
              <a:rPr lang="pl-PL" dirty="0" err="1" smtClean="0">
                <a:solidFill>
                  <a:schemeClr val="accent6">
                    <a:lumMod val="75000"/>
                  </a:schemeClr>
                </a:solidFill>
              </a:rPr>
              <a:t>Olympics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pl-PL" dirty="0" err="1" smtClean="0">
                <a:solidFill>
                  <a:schemeClr val="accent6">
                    <a:lumMod val="75000"/>
                  </a:schemeClr>
                </a:solidFill>
              </a:rPr>
              <a:t>she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 won </a:t>
            </a:r>
            <a:r>
              <a:rPr lang="pl-PL" dirty="0" err="1" smtClean="0">
                <a:solidFill>
                  <a:schemeClr val="accent6">
                    <a:lumMod val="75000"/>
                  </a:schemeClr>
                </a:solidFill>
              </a:rPr>
              <a:t>two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75000"/>
                  </a:schemeClr>
                </a:solidFill>
              </a:rPr>
              <a:t>gold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75000"/>
                  </a:schemeClr>
                </a:solidFill>
              </a:rPr>
              <a:t>medals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. One of </a:t>
            </a:r>
            <a:r>
              <a:rPr lang="pl-PL" dirty="0" err="1" smtClean="0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75000"/>
                  </a:schemeClr>
                </a:solidFill>
              </a:rPr>
              <a:t>best-known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75000"/>
                  </a:schemeClr>
                </a:solidFill>
              </a:rPr>
              <a:t>gymnasts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75000"/>
                  </a:schemeClr>
                </a:solidFill>
              </a:rPr>
              <a:t>in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75000"/>
                  </a:schemeClr>
                </a:solidFill>
              </a:rPr>
              <a:t>world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pl-PL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Obraz 6" descr="nadie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4750063"/>
            <a:ext cx="2539683" cy="2107937"/>
          </a:xfrm>
          <a:prstGeom prst="rect">
            <a:avLst/>
          </a:prstGeom>
        </p:spPr>
      </p:pic>
      <p:pic>
        <p:nvPicPr>
          <p:cNvPr id="9" name="Obraz 8" descr="nadi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4612" y="4750063"/>
            <a:ext cx="2539683" cy="210793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nawal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1285860"/>
            <a:ext cx="5143504" cy="1571028"/>
          </a:xfrm>
          <a:prstGeom prst="rect">
            <a:avLst/>
          </a:prstGeom>
        </p:spPr>
      </p:pic>
      <p:pic>
        <p:nvPicPr>
          <p:cNvPr id="5" name="Obraz 4" descr="nawal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1857364"/>
            <a:ext cx="2438095" cy="3987302"/>
          </a:xfrm>
          <a:prstGeom prst="rect">
            <a:avLst/>
          </a:prstGeom>
        </p:spPr>
      </p:pic>
      <p:pic>
        <p:nvPicPr>
          <p:cNvPr id="6" name="Obraz 5" descr="nawal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496" y="4000857"/>
            <a:ext cx="3809524" cy="2857143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3500430" y="2571744"/>
            <a:ext cx="5429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Nawal </a:t>
            </a:r>
            <a:r>
              <a:rPr lang="pl-PL" dirty="0" err="1" smtClean="0">
                <a:solidFill>
                  <a:schemeClr val="accent6">
                    <a:lumMod val="75000"/>
                  </a:schemeClr>
                </a:solidFill>
              </a:rPr>
              <a:t>is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 a </a:t>
            </a:r>
            <a:r>
              <a:rPr lang="pl-PL" dirty="0" err="1" smtClean="0">
                <a:solidFill>
                  <a:schemeClr val="accent6">
                    <a:lumMod val="75000"/>
                  </a:schemeClr>
                </a:solidFill>
              </a:rPr>
              <a:t>Moroccan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75000"/>
                  </a:schemeClr>
                </a:solidFill>
              </a:rPr>
              <a:t>hurdler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who won the inaugural women's 400 m hurdles event at the 1984 Summer Olympics, thereby becoming the first female Muslim born on the continent of Africa to become an Olympic champion.</a:t>
            </a:r>
            <a:endParaRPr lang="pl-PL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memor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pic>
        <p:nvPicPr>
          <p:cNvPr id="5" name="Obraz 4" descr="marylou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85016"/>
            <a:ext cx="3523152" cy="5272984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4071934" y="1928802"/>
            <a:ext cx="44291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Sixteen-year-old gymnast Mary Lou </a:t>
            </a:r>
            <a:r>
              <a:rPr lang="en-US" sz="2800" dirty="0" err="1" smtClean="0">
                <a:solidFill>
                  <a:schemeClr val="bg1"/>
                </a:solidFill>
              </a:rPr>
              <a:t>Retton</a:t>
            </a:r>
            <a:r>
              <a:rPr lang="en-US" sz="2800" dirty="0" smtClean="0">
                <a:solidFill>
                  <a:schemeClr val="bg1"/>
                </a:solidFill>
              </a:rPr>
              <a:t> entered the 1984 Olympics with no major international experience. She became the first American, woman or man, to win the all-around after earning perfect 10s for the floor exercise and vault.</a:t>
            </a:r>
            <a:endParaRPr lang="pl-PL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gritt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428736"/>
            <a:ext cx="3784127" cy="5079365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214282" y="2143116"/>
            <a:ext cx="42862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In the 1996 women's gymnastics team competition, little-known Kerri </a:t>
            </a:r>
            <a:r>
              <a:rPr lang="en-US" sz="2800" dirty="0" err="1" smtClean="0">
                <a:solidFill>
                  <a:schemeClr val="bg1"/>
                </a:solidFill>
              </a:rPr>
              <a:t>Strug</a:t>
            </a:r>
            <a:r>
              <a:rPr lang="en-US" sz="2800" dirty="0" smtClean="0">
                <a:solidFill>
                  <a:schemeClr val="bg1"/>
                </a:solidFill>
              </a:rPr>
              <a:t> injured her left ankle on her first vault but gamely attempted a second and stuck the landing to ensure the U.S. women got their first team gold.</a:t>
            </a:r>
          </a:p>
          <a:p>
            <a:r>
              <a:rPr lang="en-US" dirty="0" smtClean="0"/>
              <a:t> 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 descr="zakl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pic>
        <p:nvPicPr>
          <p:cNvPr id="10" name="Obraz 9" descr="zakld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" name="Obraz 7" descr="Zakladka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" y="0"/>
            <a:ext cx="9142858" cy="6857143"/>
          </a:xfrm>
          <a:prstGeom prst="rect">
            <a:avLst/>
          </a:prstGeom>
        </p:spPr>
      </p:pic>
      <p:pic>
        <p:nvPicPr>
          <p:cNvPr id="2052" name="Picture 4" descr="http://www.transparencyinsport.org/pierre_de_couberti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643050"/>
            <a:ext cx="2143140" cy="2071703"/>
          </a:xfrm>
          <a:prstGeom prst="round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pole tekstowe 11" hidden="1"/>
          <p:cNvSpPr txBox="1"/>
          <p:nvPr/>
        </p:nvSpPr>
        <p:spPr>
          <a:xfrm>
            <a:off x="2571736" y="1857364"/>
            <a:ext cx="57150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When in the 1890’s Baron Pierre de Coubertin </a:t>
            </a:r>
            <a:r>
              <a:rPr lang="pl-PL" dirty="0" err="1" smtClean="0">
                <a:solidFill>
                  <a:schemeClr val="bg1"/>
                </a:solidFill>
              </a:rPr>
              <a:t>from</a:t>
            </a:r>
            <a:r>
              <a:rPr lang="pl-PL" dirty="0" smtClean="0">
                <a:solidFill>
                  <a:schemeClr val="bg1"/>
                </a:solidFill>
              </a:rPr>
              <a:t> France </a:t>
            </a:r>
            <a:r>
              <a:rPr lang="pl-PL" dirty="0" err="1" smtClean="0">
                <a:solidFill>
                  <a:schemeClr val="bg1"/>
                </a:solidFill>
              </a:rPr>
              <a:t>proposed</a:t>
            </a:r>
            <a:r>
              <a:rPr lang="pl-PL" dirty="0" smtClean="0">
                <a:solidFill>
                  <a:schemeClr val="bg1"/>
                </a:solidFill>
              </a:rPr>
              <a:t> to resume the </a:t>
            </a:r>
            <a:r>
              <a:rPr lang="pl-PL" dirty="0" err="1" smtClean="0">
                <a:solidFill>
                  <a:schemeClr val="bg1"/>
                </a:solidFill>
              </a:rPr>
              <a:t>tradition</a:t>
            </a:r>
            <a:r>
              <a:rPr lang="pl-PL" dirty="0" smtClean="0">
                <a:solidFill>
                  <a:schemeClr val="bg1"/>
                </a:solidFill>
              </a:rPr>
              <a:t> of </a:t>
            </a:r>
            <a:r>
              <a:rPr lang="pl-PL" dirty="0" err="1" smtClean="0">
                <a:solidFill>
                  <a:schemeClr val="bg1"/>
                </a:solidFill>
              </a:rPr>
              <a:t>Olympic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err="1" smtClean="0">
                <a:solidFill>
                  <a:schemeClr val="bg1"/>
                </a:solidFill>
              </a:rPr>
              <a:t>Games</a:t>
            </a:r>
            <a:r>
              <a:rPr lang="pl-PL" dirty="0" smtClean="0">
                <a:solidFill>
                  <a:schemeClr val="bg1"/>
                </a:solidFill>
              </a:rPr>
              <a:t> and </a:t>
            </a:r>
            <a:r>
              <a:rPr lang="pl-PL" dirty="0" err="1" smtClean="0">
                <a:solidFill>
                  <a:schemeClr val="bg1"/>
                </a:solidFill>
              </a:rPr>
              <a:t>brought</a:t>
            </a:r>
            <a:r>
              <a:rPr lang="pl-PL" dirty="0" smtClean="0">
                <a:solidFill>
                  <a:schemeClr val="bg1"/>
                </a:solidFill>
              </a:rPr>
              <a:t> his </a:t>
            </a:r>
            <a:r>
              <a:rPr lang="pl-PL" dirty="0" err="1" smtClean="0">
                <a:solidFill>
                  <a:schemeClr val="bg1"/>
                </a:solidFill>
              </a:rPr>
              <a:t>purposes</a:t>
            </a:r>
            <a:r>
              <a:rPr lang="pl-PL" dirty="0" smtClean="0">
                <a:solidFill>
                  <a:schemeClr val="bg1"/>
                </a:solidFill>
              </a:rPr>
              <a:t>, </a:t>
            </a:r>
            <a:r>
              <a:rPr lang="pl-PL" dirty="0" err="1" smtClean="0">
                <a:solidFill>
                  <a:schemeClr val="bg1"/>
                </a:solidFill>
              </a:rPr>
              <a:t>which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err="1" smtClean="0">
                <a:solidFill>
                  <a:schemeClr val="bg1"/>
                </a:solidFill>
              </a:rPr>
              <a:t>were</a:t>
            </a:r>
            <a:r>
              <a:rPr lang="pl-PL" dirty="0" smtClean="0">
                <a:solidFill>
                  <a:schemeClr val="bg1"/>
                </a:solidFill>
              </a:rPr>
              <a:t> to </a:t>
            </a:r>
            <a:r>
              <a:rPr lang="pl-PL" dirty="0" err="1" smtClean="0">
                <a:solidFill>
                  <a:schemeClr val="bg1"/>
                </a:solidFill>
              </a:rPr>
              <a:t>bring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err="1" smtClean="0">
                <a:solidFill>
                  <a:schemeClr val="bg1"/>
                </a:solidFill>
              </a:rPr>
              <a:t>all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err="1" smtClean="0">
                <a:solidFill>
                  <a:schemeClr val="bg1"/>
                </a:solidFill>
              </a:rPr>
              <a:t>nations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err="1" smtClean="0">
                <a:solidFill>
                  <a:schemeClr val="bg1"/>
                </a:solidFill>
              </a:rPr>
              <a:t>together</a:t>
            </a:r>
            <a:r>
              <a:rPr lang="pl-PL" dirty="0" smtClean="0">
                <a:solidFill>
                  <a:schemeClr val="bg1"/>
                </a:solidFill>
              </a:rPr>
              <a:t>, </a:t>
            </a:r>
            <a:r>
              <a:rPr lang="pl-PL" dirty="0" err="1" smtClean="0">
                <a:solidFill>
                  <a:schemeClr val="bg1"/>
                </a:solidFill>
              </a:rPr>
              <a:t>involve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err="1" smtClean="0">
                <a:solidFill>
                  <a:schemeClr val="bg1"/>
                </a:solidFill>
              </a:rPr>
              <a:t>them</a:t>
            </a:r>
            <a:r>
              <a:rPr lang="pl-PL" dirty="0" smtClean="0">
                <a:solidFill>
                  <a:schemeClr val="bg1"/>
                </a:solidFill>
              </a:rPr>
              <a:t> not </a:t>
            </a:r>
            <a:r>
              <a:rPr lang="pl-PL" dirty="0" err="1" smtClean="0">
                <a:solidFill>
                  <a:schemeClr val="bg1"/>
                </a:solidFill>
              </a:rPr>
              <a:t>only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err="1" smtClean="0">
                <a:solidFill>
                  <a:schemeClr val="bg1"/>
                </a:solidFill>
              </a:rPr>
              <a:t>physically</a:t>
            </a:r>
            <a:r>
              <a:rPr lang="pl-PL" dirty="0" smtClean="0">
                <a:solidFill>
                  <a:schemeClr val="bg1"/>
                </a:solidFill>
              </a:rPr>
              <a:t>, but </a:t>
            </a:r>
            <a:r>
              <a:rPr lang="pl-PL" dirty="0" err="1" smtClean="0">
                <a:solidFill>
                  <a:schemeClr val="bg1"/>
                </a:solidFill>
              </a:rPr>
              <a:t>also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err="1" smtClean="0">
                <a:solidFill>
                  <a:schemeClr val="bg1"/>
                </a:solidFill>
              </a:rPr>
              <a:t>emotionally</a:t>
            </a:r>
            <a:r>
              <a:rPr lang="pl-PL" dirty="0" smtClean="0">
                <a:solidFill>
                  <a:schemeClr val="bg1"/>
                </a:solidFill>
              </a:rPr>
              <a:t> in the </a:t>
            </a:r>
            <a:r>
              <a:rPr lang="pl-PL" dirty="0" err="1" smtClean="0">
                <a:solidFill>
                  <a:schemeClr val="bg1"/>
                </a:solidFill>
              </a:rPr>
              <a:t>beauty</a:t>
            </a:r>
            <a:r>
              <a:rPr lang="pl-PL" dirty="0" smtClean="0">
                <a:solidFill>
                  <a:schemeClr val="bg1"/>
                </a:solidFill>
              </a:rPr>
              <a:t> of fair play </a:t>
            </a:r>
            <a:r>
              <a:rPr lang="pl-PL" dirty="0" err="1" smtClean="0">
                <a:solidFill>
                  <a:schemeClr val="bg1"/>
                </a:solidFill>
              </a:rPr>
              <a:t>competition</a:t>
            </a:r>
            <a:r>
              <a:rPr lang="pl-PL" dirty="0" smtClean="0">
                <a:solidFill>
                  <a:schemeClr val="bg1"/>
                </a:solidFill>
              </a:rPr>
              <a:t> and </a:t>
            </a:r>
            <a:r>
              <a:rPr lang="pl-PL" dirty="0" err="1" smtClean="0">
                <a:solidFill>
                  <a:schemeClr val="bg1"/>
                </a:solidFill>
              </a:rPr>
              <a:t>let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err="1" smtClean="0">
                <a:solidFill>
                  <a:schemeClr val="bg1"/>
                </a:solidFill>
              </a:rPr>
              <a:t>human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err="1" smtClean="0">
                <a:solidFill>
                  <a:schemeClr val="bg1"/>
                </a:solidFill>
              </a:rPr>
              <a:t>beings</a:t>
            </a:r>
            <a:r>
              <a:rPr lang="pl-PL" dirty="0" smtClean="0">
                <a:solidFill>
                  <a:schemeClr val="bg1"/>
                </a:solidFill>
              </a:rPr>
              <a:t> live.. </a:t>
            </a:r>
            <a:r>
              <a:rPr lang="pl-PL" dirty="0" err="1" smtClean="0">
                <a:solidFill>
                  <a:schemeClr val="bg1"/>
                </a:solidFill>
              </a:rPr>
              <a:t>he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err="1" smtClean="0">
                <a:solidFill>
                  <a:srgbClr val="FFC000"/>
                </a:solidFill>
              </a:rPr>
              <a:t>excluded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err="1" smtClean="0">
                <a:solidFill>
                  <a:schemeClr val="bg1"/>
                </a:solidFill>
              </a:rPr>
              <a:t>women</a:t>
            </a:r>
            <a:r>
              <a:rPr lang="pl-PL" dirty="0" smtClean="0">
                <a:solidFill>
                  <a:schemeClr val="bg1"/>
                </a:solidFill>
              </a:rPr>
              <a:t>.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14" name="Obraz 13" descr="wome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9058" y="4000504"/>
            <a:ext cx="1269841" cy="2336508"/>
          </a:xfrm>
          <a:prstGeom prst="rect">
            <a:avLst/>
          </a:prstGeom>
        </p:spPr>
      </p:pic>
      <p:pic>
        <p:nvPicPr>
          <p:cNvPr id="15" name="Obraz 14" descr="notallow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4744" y="4500569"/>
            <a:ext cx="1632067" cy="2357431"/>
          </a:xfrm>
          <a:prstGeom prst="rect">
            <a:avLst/>
          </a:prstGeom>
        </p:spPr>
      </p:pic>
      <p:pic>
        <p:nvPicPr>
          <p:cNvPr id="16" name="Obraz 15" descr="gentlema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7554" y="3857628"/>
            <a:ext cx="2143140" cy="2837518"/>
          </a:xfrm>
          <a:prstGeom prst="rect">
            <a:avLst/>
          </a:prstGeom>
        </p:spPr>
      </p:pic>
      <p:sp>
        <p:nvSpPr>
          <p:cNvPr id="17" name="pole tekstowe 16"/>
          <p:cNvSpPr txBox="1"/>
          <p:nvPr/>
        </p:nvSpPr>
        <p:spPr>
          <a:xfrm>
            <a:off x="2857488" y="1857365"/>
            <a:ext cx="6286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When In the 1890’s Baron Pierre de Coubertin from France proposed to resume the tradition of Olympic Games and </a:t>
            </a:r>
            <a:r>
              <a:rPr lang="pl-PL" dirty="0" err="1" smtClean="0">
                <a:solidFill>
                  <a:schemeClr val="bg1"/>
                </a:solidFill>
              </a:rPr>
              <a:t>introduced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his </a:t>
            </a:r>
            <a:r>
              <a:rPr lang="pl-PL" dirty="0" err="1" smtClean="0">
                <a:solidFill>
                  <a:schemeClr val="bg1"/>
                </a:solidFill>
              </a:rPr>
              <a:t>objectives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which were to bring all nations together, involve them not only physically, but also emotionally in the beauty of fair play competition and </a:t>
            </a:r>
            <a:r>
              <a:rPr lang="pl-PL" dirty="0" smtClean="0">
                <a:solidFill>
                  <a:schemeClr val="bg1"/>
                </a:solidFill>
              </a:rPr>
              <a:t>j</a:t>
            </a:r>
            <a:r>
              <a:rPr lang="en-US" dirty="0" err="1" smtClean="0">
                <a:solidFill>
                  <a:schemeClr val="bg1"/>
                </a:solidFill>
              </a:rPr>
              <a:t>oy</a:t>
            </a:r>
            <a:r>
              <a:rPr lang="en-US" dirty="0" smtClean="0">
                <a:solidFill>
                  <a:schemeClr val="bg1"/>
                </a:solidFill>
              </a:rPr>
              <a:t>.. he </a:t>
            </a:r>
            <a:r>
              <a:rPr lang="en-US" dirty="0" smtClean="0">
                <a:solidFill>
                  <a:srgbClr val="FFC000"/>
                </a:solidFill>
              </a:rPr>
              <a:t>excluded</a:t>
            </a:r>
            <a:r>
              <a:rPr lang="en-US" dirty="0" smtClean="0">
                <a:solidFill>
                  <a:schemeClr val="bg1"/>
                </a:solidFill>
              </a:rPr>
              <a:t> women.</a:t>
            </a:r>
            <a:endParaRPr lang="pl-PL" dirty="0" smtClean="0">
              <a:solidFill>
                <a:schemeClr val="bg1"/>
              </a:solidFill>
            </a:endParaRPr>
          </a:p>
          <a:p>
            <a:endParaRPr lang="pl-PL" dirty="0"/>
          </a:p>
        </p:txBody>
      </p:sp>
      <p:pic>
        <p:nvPicPr>
          <p:cNvPr id="18" name="Obraz 17" descr="zakl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" y="429"/>
            <a:ext cx="9143429" cy="685757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cath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714488"/>
            <a:ext cx="3809524" cy="4774604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429124" y="1928802"/>
            <a:ext cx="43577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Cathy Freeman, an Australian with Aboriginal heritage who days earlier lit the cauldron to open the 2000 Sydney Olympics, won the 400 meters under a searing spotlight. She took a victory lap carrying the Australian and Aboriginal flags</a:t>
            </a:r>
            <a:r>
              <a:rPr lang="pl-PL" sz="2800" dirty="0" smtClean="0">
                <a:solidFill>
                  <a:schemeClr val="bg1"/>
                </a:solidFill>
              </a:rPr>
              <a:t>.</a:t>
            </a:r>
            <a:endParaRPr lang="pl-PL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mar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500174"/>
            <a:ext cx="3682540" cy="5079365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500034" y="1857364"/>
            <a:ext cx="38576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The USA's Mary Decker and </a:t>
            </a:r>
            <a:r>
              <a:rPr lang="en-US" sz="2400" dirty="0" err="1" smtClean="0">
                <a:solidFill>
                  <a:schemeClr val="bg1"/>
                </a:solidFill>
              </a:rPr>
              <a:t>Britian's</a:t>
            </a:r>
            <a:r>
              <a:rPr lang="en-US" sz="2400" dirty="0" smtClean="0">
                <a:solidFill>
                  <a:schemeClr val="bg1"/>
                </a:solidFill>
              </a:rPr>
              <a:t> Zola Budd collided in the 1984 final of the 3,000 meters, leaving pre-race favorite Decker with a pulled hip muscle, unable to get up and finish the race. Budd finished seventh. Debate ensued over whether Budd had cut inside without establishing a clear lead.</a:t>
            </a:r>
            <a:endParaRPr lang="pl-PL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ver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428736"/>
            <a:ext cx="4673016" cy="5130159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4929190" y="1928802"/>
            <a:ext cx="364333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In the 1968 Summer Olympics, when standing on the gold medal podium with Soviet Union's Larissa </a:t>
            </a:r>
            <a:r>
              <a:rPr lang="en-US" sz="2400" dirty="0" err="1" smtClean="0">
                <a:solidFill>
                  <a:schemeClr val="bg1"/>
                </a:solidFill>
              </a:rPr>
              <a:t>Petrik</a:t>
            </a:r>
            <a:r>
              <a:rPr lang="en-US" sz="2400" dirty="0" smtClean="0">
                <a:solidFill>
                  <a:schemeClr val="bg1"/>
                </a:solidFill>
              </a:rPr>
              <a:t>, Vera </a:t>
            </a:r>
            <a:r>
              <a:rPr lang="en-US" sz="2400" dirty="0" err="1" smtClean="0">
                <a:solidFill>
                  <a:schemeClr val="bg1"/>
                </a:solidFill>
              </a:rPr>
              <a:t>Caslavska</a:t>
            </a:r>
            <a:r>
              <a:rPr lang="en-US" sz="2400" dirty="0" smtClean="0">
                <a:solidFill>
                  <a:schemeClr val="bg1"/>
                </a:solidFill>
              </a:rPr>
              <a:t> from Czechoslovakia put her head down while the Soviet Union anthem was playing to protest Soviet Union's invasion of Czechoslovakia</a:t>
            </a:r>
            <a:r>
              <a:rPr lang="pl-PL" sz="2400" dirty="0" smtClean="0">
                <a:solidFill>
                  <a:schemeClr val="bg1"/>
                </a:solidFill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 descr="lorn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1000108"/>
            <a:ext cx="4457143" cy="6031746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14282" y="1857364"/>
            <a:ext cx="407196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British Equestrian, Lorna </a:t>
            </a:r>
            <a:r>
              <a:rPr lang="en-US" sz="2800" dirty="0" err="1" smtClean="0">
                <a:solidFill>
                  <a:schemeClr val="bg1"/>
                </a:solidFill>
              </a:rPr>
              <a:t>Johnstone</a:t>
            </a:r>
            <a:r>
              <a:rPr lang="en-US" sz="2800" dirty="0" smtClean="0">
                <a:solidFill>
                  <a:schemeClr val="bg1"/>
                </a:solidFill>
              </a:rPr>
              <a:t> was 70 years and 5 days old when she rode at the 1972 Games, thus being the oldest woman ever to compete at an Olympic Games.</a:t>
            </a:r>
            <a:endParaRPr lang="pl-PL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mari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296095"/>
            <a:ext cx="3428572" cy="5561905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3857620" y="1714488"/>
            <a:ext cx="47149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</a:rPr>
              <a:t>U</a:t>
            </a:r>
            <a:r>
              <a:rPr lang="en-US" sz="3200" dirty="0" err="1" smtClean="0">
                <a:solidFill>
                  <a:schemeClr val="bg1"/>
                </a:solidFill>
              </a:rPr>
              <a:t>nhindered</a:t>
            </a:r>
            <a:r>
              <a:rPr lang="en-US" sz="3200" dirty="0" smtClean="0">
                <a:solidFill>
                  <a:schemeClr val="bg1"/>
                </a:solidFill>
              </a:rPr>
              <a:t> by the limits set on female competitors at earlier Games - in 1952 sets a record for most medals won by a woman in one Olympics, with two </a:t>
            </a:r>
            <a:r>
              <a:rPr lang="en-US" sz="3200" dirty="0" err="1" smtClean="0">
                <a:solidFill>
                  <a:schemeClr val="bg1"/>
                </a:solidFill>
              </a:rPr>
              <a:t>golds</a:t>
            </a:r>
            <a:r>
              <a:rPr lang="en-US" sz="3200" dirty="0" smtClean="0">
                <a:solidFill>
                  <a:schemeClr val="bg1"/>
                </a:solidFill>
              </a:rPr>
              <a:t> and five silvers.</a:t>
            </a:r>
            <a:endParaRPr lang="pl-PL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inspir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pic>
        <p:nvPicPr>
          <p:cNvPr id="5" name="Obraz 4" descr="0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794" y="1142984"/>
            <a:ext cx="6349207" cy="4228572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14282" y="4857760"/>
            <a:ext cx="80724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600" dirty="0" smtClean="0">
                <a:solidFill>
                  <a:schemeClr val="bg1"/>
                </a:solidFill>
                <a:latin typeface="Edwardian Script ITC" pitchFamily="66" charset="0"/>
              </a:rPr>
              <a:t>In </a:t>
            </a:r>
            <a:r>
              <a:rPr lang="pl-PL" sz="3600" dirty="0" err="1" smtClean="0">
                <a:solidFill>
                  <a:schemeClr val="bg1"/>
                </a:solidFill>
                <a:latin typeface="Edwardian Script ITC" pitchFamily="66" charset="0"/>
              </a:rPr>
              <a:t>conclusion</a:t>
            </a:r>
            <a:r>
              <a:rPr lang="pl-PL" sz="3600" dirty="0" smtClean="0">
                <a:solidFill>
                  <a:schemeClr val="bg1"/>
                </a:solidFill>
                <a:latin typeface="Edwardian Script ITC" pitchFamily="66" charset="0"/>
              </a:rPr>
              <a:t>,  </a:t>
            </a:r>
            <a:r>
              <a:rPr lang="pl-PL" sz="3600" dirty="0" err="1" smtClean="0">
                <a:solidFill>
                  <a:schemeClr val="bg1"/>
                </a:solidFill>
                <a:latin typeface="Edwardian Script ITC" pitchFamily="66" charset="0"/>
              </a:rPr>
              <a:t>women</a:t>
            </a:r>
            <a:r>
              <a:rPr lang="pl-PL" sz="3600" dirty="0" smtClean="0">
                <a:solidFill>
                  <a:schemeClr val="bg1"/>
                </a:solidFill>
                <a:latin typeface="Edwardian Script ITC" pitchFamily="66" charset="0"/>
              </a:rPr>
              <a:t> </a:t>
            </a:r>
            <a:r>
              <a:rPr lang="pl-PL" sz="3600" dirty="0" err="1" smtClean="0">
                <a:solidFill>
                  <a:schemeClr val="bg1"/>
                </a:solidFill>
                <a:latin typeface="Edwardian Script ITC" pitchFamily="66" charset="0"/>
              </a:rPr>
              <a:t>are</a:t>
            </a:r>
            <a:r>
              <a:rPr lang="pl-PL" sz="3600" dirty="0" smtClean="0">
                <a:solidFill>
                  <a:schemeClr val="bg1"/>
                </a:solidFill>
                <a:latin typeface="Edwardian Script ITC" pitchFamily="66" charset="0"/>
              </a:rPr>
              <a:t> </a:t>
            </a:r>
            <a:r>
              <a:rPr lang="pl-PL" sz="3600" dirty="0" err="1" smtClean="0">
                <a:solidFill>
                  <a:schemeClr val="bg1"/>
                </a:solidFill>
                <a:latin typeface="Edwardian Script ITC" pitchFamily="66" charset="0"/>
              </a:rPr>
              <a:t>equal</a:t>
            </a:r>
            <a:r>
              <a:rPr lang="pl-PL" sz="3600" dirty="0" smtClean="0">
                <a:solidFill>
                  <a:schemeClr val="bg1"/>
                </a:solidFill>
                <a:latin typeface="Edwardian Script ITC" pitchFamily="66" charset="0"/>
              </a:rPr>
              <a:t> to men </a:t>
            </a:r>
            <a:r>
              <a:rPr lang="pl-PL" sz="3600" dirty="0" err="1" smtClean="0">
                <a:solidFill>
                  <a:schemeClr val="bg1"/>
                </a:solidFill>
                <a:latin typeface="Edwardian Script ITC" pitchFamily="66" charset="0"/>
              </a:rPr>
              <a:t>in</a:t>
            </a:r>
            <a:r>
              <a:rPr lang="pl-PL" sz="3600" dirty="0" smtClean="0">
                <a:solidFill>
                  <a:schemeClr val="bg1"/>
                </a:solidFill>
                <a:latin typeface="Edwardian Script ITC" pitchFamily="66" charset="0"/>
              </a:rPr>
              <a:t> </a:t>
            </a:r>
            <a:r>
              <a:rPr lang="pl-PL" sz="3600" dirty="0" err="1" smtClean="0">
                <a:solidFill>
                  <a:schemeClr val="bg1"/>
                </a:solidFill>
                <a:latin typeface="Edwardian Script ITC" pitchFamily="66" charset="0"/>
              </a:rPr>
              <a:t>every</a:t>
            </a:r>
            <a:r>
              <a:rPr lang="pl-PL" sz="3600" dirty="0" smtClean="0">
                <a:solidFill>
                  <a:schemeClr val="bg1"/>
                </a:solidFill>
                <a:latin typeface="Edwardian Script ITC" pitchFamily="66" charset="0"/>
              </a:rPr>
              <a:t> </a:t>
            </a:r>
            <a:r>
              <a:rPr lang="pl-PL" sz="3600" dirty="0" err="1" smtClean="0">
                <a:solidFill>
                  <a:schemeClr val="bg1"/>
                </a:solidFill>
                <a:latin typeface="Edwardian Script ITC" pitchFamily="66" charset="0"/>
              </a:rPr>
              <a:t>way</a:t>
            </a:r>
            <a:r>
              <a:rPr lang="pl-PL" sz="3600" dirty="0" smtClean="0">
                <a:solidFill>
                  <a:schemeClr val="bg1"/>
                </a:solidFill>
                <a:latin typeface="Edwardian Script ITC" pitchFamily="66" charset="0"/>
              </a:rPr>
              <a:t>. </a:t>
            </a:r>
            <a:r>
              <a:rPr lang="pl-PL" sz="3600" dirty="0" err="1" smtClean="0">
                <a:solidFill>
                  <a:schemeClr val="bg1"/>
                </a:solidFill>
                <a:latin typeface="Edwardian Script ITC" pitchFamily="66" charset="0"/>
              </a:rPr>
              <a:t>Women</a:t>
            </a:r>
            <a:r>
              <a:rPr lang="pl-PL" sz="3600" dirty="0" smtClean="0">
                <a:solidFill>
                  <a:schemeClr val="bg1"/>
                </a:solidFill>
                <a:latin typeface="Edwardian Script ITC" pitchFamily="66" charset="0"/>
              </a:rPr>
              <a:t> </a:t>
            </a:r>
            <a:r>
              <a:rPr lang="pl-PL" sz="3600" dirty="0" err="1" smtClean="0">
                <a:solidFill>
                  <a:schemeClr val="bg1"/>
                </a:solidFill>
                <a:latin typeface="Edwardian Script ITC" pitchFamily="66" charset="0"/>
              </a:rPr>
              <a:t>deserve</a:t>
            </a:r>
            <a:r>
              <a:rPr lang="pl-PL" sz="3600" dirty="0" smtClean="0">
                <a:solidFill>
                  <a:schemeClr val="bg1"/>
                </a:solidFill>
                <a:latin typeface="Edwardian Script ITC" pitchFamily="66" charset="0"/>
              </a:rPr>
              <a:t> </a:t>
            </a:r>
            <a:r>
              <a:rPr lang="pl-PL" sz="3600" dirty="0" err="1" smtClean="0">
                <a:solidFill>
                  <a:schemeClr val="bg1"/>
                </a:solidFill>
                <a:latin typeface="Edwardian Script ITC" pitchFamily="66" charset="0"/>
              </a:rPr>
              <a:t>respect</a:t>
            </a:r>
            <a:r>
              <a:rPr lang="pl-PL" sz="3600" dirty="0" smtClean="0">
                <a:solidFill>
                  <a:schemeClr val="bg1"/>
                </a:solidFill>
                <a:latin typeface="Edwardian Script ITC" pitchFamily="66" charset="0"/>
              </a:rPr>
              <a:t>. </a:t>
            </a:r>
            <a:r>
              <a:rPr lang="pl-PL" sz="3600" dirty="0" err="1" smtClean="0">
                <a:solidFill>
                  <a:schemeClr val="bg1"/>
                </a:solidFill>
                <a:latin typeface="Edwardian Script ITC" pitchFamily="66" charset="0"/>
              </a:rPr>
              <a:t>Women</a:t>
            </a:r>
            <a:r>
              <a:rPr lang="pl-PL" sz="3600" dirty="0" smtClean="0">
                <a:solidFill>
                  <a:schemeClr val="bg1"/>
                </a:solidFill>
                <a:latin typeface="Edwardian Script ITC" pitchFamily="66" charset="0"/>
              </a:rPr>
              <a:t> </a:t>
            </a:r>
            <a:r>
              <a:rPr lang="pl-PL" sz="3600" dirty="0" err="1" smtClean="0">
                <a:solidFill>
                  <a:schemeClr val="bg1"/>
                </a:solidFill>
                <a:latin typeface="Edwardian Script ITC" pitchFamily="66" charset="0"/>
              </a:rPr>
              <a:t>can</a:t>
            </a:r>
            <a:r>
              <a:rPr lang="pl-PL" sz="3600" dirty="0" smtClean="0">
                <a:solidFill>
                  <a:schemeClr val="bg1"/>
                </a:solidFill>
                <a:latin typeface="Edwardian Script ITC" pitchFamily="66" charset="0"/>
              </a:rPr>
              <a:t> make </a:t>
            </a:r>
            <a:r>
              <a:rPr lang="pl-PL" sz="3600" dirty="0" err="1" smtClean="0">
                <a:solidFill>
                  <a:schemeClr val="bg1"/>
                </a:solidFill>
                <a:latin typeface="Edwardian Script ITC" pitchFamily="66" charset="0"/>
              </a:rPr>
              <a:t>the</a:t>
            </a:r>
            <a:r>
              <a:rPr lang="pl-PL" sz="3600" dirty="0" smtClean="0">
                <a:solidFill>
                  <a:schemeClr val="bg1"/>
                </a:solidFill>
                <a:latin typeface="Edwardian Script ITC" pitchFamily="66" charset="0"/>
              </a:rPr>
              <a:t> </a:t>
            </a:r>
            <a:r>
              <a:rPr lang="pl-PL" sz="3600" dirty="0" err="1" smtClean="0">
                <a:solidFill>
                  <a:schemeClr val="bg1"/>
                </a:solidFill>
                <a:latin typeface="Edwardian Script ITC" pitchFamily="66" charset="0"/>
              </a:rPr>
              <a:t>history</a:t>
            </a:r>
            <a:r>
              <a:rPr lang="pl-PL" sz="3600" dirty="0" smtClean="0">
                <a:solidFill>
                  <a:schemeClr val="bg1"/>
                </a:solidFill>
                <a:latin typeface="Edwardian Script ITC" pitchFamily="66" charset="0"/>
              </a:rPr>
              <a:t>.       </a:t>
            </a:r>
            <a:r>
              <a:rPr lang="pl-PL" sz="3600" dirty="0" err="1" smtClean="0">
                <a:solidFill>
                  <a:schemeClr val="bg1"/>
                </a:solidFill>
                <a:latin typeface="Edwardian Script ITC" pitchFamily="66" charset="0"/>
              </a:rPr>
              <a:t>Women</a:t>
            </a:r>
            <a:r>
              <a:rPr lang="pl-PL" sz="3600" dirty="0" smtClean="0">
                <a:solidFill>
                  <a:schemeClr val="bg1"/>
                </a:solidFill>
                <a:latin typeface="Edwardian Script ITC" pitchFamily="66" charset="0"/>
              </a:rPr>
              <a:t> </a:t>
            </a:r>
            <a:r>
              <a:rPr lang="pl-PL" sz="3600" dirty="0" err="1" smtClean="0">
                <a:solidFill>
                  <a:schemeClr val="bg1"/>
                </a:solidFill>
                <a:latin typeface="Edwardian Script ITC" pitchFamily="66" charset="0"/>
              </a:rPr>
              <a:t>matter</a:t>
            </a:r>
            <a:r>
              <a:rPr lang="pl-PL" sz="3600" dirty="0" smtClean="0">
                <a:solidFill>
                  <a:schemeClr val="bg1"/>
                </a:solidFill>
                <a:latin typeface="Edwardian Script ITC" pitchFamily="66" charset="0"/>
              </a:rPr>
              <a:t>. </a:t>
            </a:r>
            <a:endParaRPr lang="pl-PL" sz="3600" dirty="0">
              <a:solidFill>
                <a:schemeClr val="bg1"/>
              </a:solidFill>
              <a:latin typeface="Edwardian Script ITC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000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32" y="1357298"/>
            <a:ext cx="5079365" cy="3568254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500034" y="4857760"/>
            <a:ext cx="8072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Edwardian Script ITC" pitchFamily="66" charset="0"/>
              </a:rPr>
              <a:t>We </a:t>
            </a:r>
            <a:r>
              <a:rPr lang="pl-PL" sz="3200" dirty="0" err="1" smtClean="0">
                <a:solidFill>
                  <a:schemeClr val="bg1"/>
                </a:solidFill>
                <a:latin typeface="Edwardian Script ITC" pitchFamily="66" charset="0"/>
              </a:rPr>
              <a:t>can</a:t>
            </a:r>
            <a:r>
              <a:rPr lang="pl-PL" sz="3200" dirty="0" smtClean="0">
                <a:solidFill>
                  <a:schemeClr val="bg1"/>
                </a:solidFill>
                <a:latin typeface="Edwardian Script ITC" pitchFamily="66" charset="0"/>
              </a:rPr>
              <a:t> be as </a:t>
            </a:r>
            <a:r>
              <a:rPr lang="pl-PL" sz="3200" dirty="0" err="1" smtClean="0">
                <a:solidFill>
                  <a:schemeClr val="bg1"/>
                </a:solidFill>
                <a:latin typeface="Edwardian Script ITC" pitchFamily="66" charset="0"/>
              </a:rPr>
              <a:t>successful</a:t>
            </a:r>
            <a:r>
              <a:rPr lang="pl-PL" sz="3200" dirty="0" smtClean="0">
                <a:solidFill>
                  <a:schemeClr val="bg1"/>
                </a:solidFill>
                <a:latin typeface="Edwardian Script ITC" pitchFamily="66" charset="0"/>
              </a:rPr>
              <a:t> as men. We </a:t>
            </a:r>
            <a:r>
              <a:rPr lang="pl-PL" sz="3200" dirty="0" err="1" smtClean="0">
                <a:solidFill>
                  <a:schemeClr val="bg1"/>
                </a:solidFill>
                <a:latin typeface="Edwardian Script ITC" pitchFamily="66" charset="0"/>
              </a:rPr>
              <a:t>can</a:t>
            </a:r>
            <a:r>
              <a:rPr lang="pl-PL" sz="3200" dirty="0" smtClean="0">
                <a:solidFill>
                  <a:schemeClr val="bg1"/>
                </a:solidFill>
                <a:latin typeface="Edwardian Script ITC" pitchFamily="66" charset="0"/>
              </a:rPr>
              <a:t> </a:t>
            </a:r>
            <a:r>
              <a:rPr lang="pl-PL" sz="3200" dirty="0" err="1" smtClean="0">
                <a:solidFill>
                  <a:schemeClr val="bg1"/>
                </a:solidFill>
                <a:latin typeface="Edwardian Script ITC" pitchFamily="66" charset="0"/>
              </a:rPr>
              <a:t>achieve</a:t>
            </a:r>
            <a:r>
              <a:rPr lang="pl-PL" sz="3200" dirty="0" smtClean="0">
                <a:solidFill>
                  <a:schemeClr val="bg1"/>
                </a:solidFill>
                <a:latin typeface="Edwardian Script ITC" pitchFamily="66" charset="0"/>
              </a:rPr>
              <a:t> </a:t>
            </a:r>
            <a:r>
              <a:rPr lang="pl-PL" sz="3200" dirty="0" err="1" smtClean="0">
                <a:solidFill>
                  <a:schemeClr val="bg1"/>
                </a:solidFill>
                <a:latin typeface="Edwardian Script ITC" pitchFamily="66" charset="0"/>
              </a:rPr>
              <a:t>anything</a:t>
            </a:r>
            <a:r>
              <a:rPr lang="pl-PL" sz="3200" dirty="0" smtClean="0">
                <a:solidFill>
                  <a:schemeClr val="bg1"/>
                </a:solidFill>
                <a:latin typeface="Edwardian Script ITC" pitchFamily="66" charset="0"/>
              </a:rPr>
              <a:t>. </a:t>
            </a:r>
            <a:r>
              <a:rPr lang="pl-PL" sz="3200" dirty="0" smtClean="0">
                <a:solidFill>
                  <a:schemeClr val="bg1"/>
                </a:solidFill>
                <a:latin typeface="Edwardian Script ITC" pitchFamily="66" charset="0"/>
              </a:rPr>
              <a:t>We </a:t>
            </a:r>
            <a:r>
              <a:rPr lang="pl-PL" sz="3200" dirty="0" err="1" smtClean="0">
                <a:solidFill>
                  <a:schemeClr val="bg1"/>
                </a:solidFill>
                <a:latin typeface="Edwardian Script ITC" pitchFamily="66" charset="0"/>
              </a:rPr>
              <a:t>work</a:t>
            </a:r>
            <a:r>
              <a:rPr lang="pl-PL" sz="3200" dirty="0" smtClean="0">
                <a:solidFill>
                  <a:schemeClr val="bg1"/>
                </a:solidFill>
                <a:latin typeface="Edwardian Script ITC" pitchFamily="66" charset="0"/>
              </a:rPr>
              <a:t> as </a:t>
            </a:r>
            <a:r>
              <a:rPr lang="pl-PL" sz="3200" dirty="0" err="1" smtClean="0">
                <a:solidFill>
                  <a:schemeClr val="bg1"/>
                </a:solidFill>
                <a:latin typeface="Edwardian Script ITC" pitchFamily="66" charset="0"/>
              </a:rPr>
              <a:t>hard</a:t>
            </a:r>
            <a:r>
              <a:rPr lang="pl-PL" sz="3200" dirty="0" smtClean="0">
                <a:solidFill>
                  <a:schemeClr val="bg1"/>
                </a:solidFill>
                <a:latin typeface="Edwardian Script ITC" pitchFamily="66" charset="0"/>
              </a:rPr>
              <a:t> as </a:t>
            </a:r>
            <a:r>
              <a:rPr lang="pl-PL" sz="3200" dirty="0" err="1" smtClean="0">
                <a:solidFill>
                  <a:schemeClr val="bg1"/>
                </a:solidFill>
                <a:latin typeface="Edwardian Script ITC" pitchFamily="66" charset="0"/>
              </a:rPr>
              <a:t>everyone</a:t>
            </a:r>
            <a:r>
              <a:rPr lang="pl-PL" sz="3200" dirty="0" smtClean="0">
                <a:solidFill>
                  <a:schemeClr val="bg1"/>
                </a:solidFill>
                <a:latin typeface="Edwardian Script ITC" pitchFamily="66" charset="0"/>
              </a:rPr>
              <a:t>. </a:t>
            </a:r>
            <a:r>
              <a:rPr lang="pl-PL" sz="3200" dirty="0" err="1" smtClean="0">
                <a:solidFill>
                  <a:schemeClr val="bg1"/>
                </a:solidFill>
                <a:latin typeface="Edwardian Script ITC" pitchFamily="66" charset="0"/>
              </a:rPr>
              <a:t>Women</a:t>
            </a:r>
            <a:r>
              <a:rPr lang="pl-PL" sz="3200" dirty="0" smtClean="0">
                <a:solidFill>
                  <a:schemeClr val="bg1"/>
                </a:solidFill>
                <a:latin typeface="Edwardian Script ITC" pitchFamily="66" charset="0"/>
              </a:rPr>
              <a:t> </a:t>
            </a:r>
            <a:r>
              <a:rPr lang="pl-PL" sz="3200" dirty="0" err="1" smtClean="0">
                <a:solidFill>
                  <a:schemeClr val="bg1"/>
                </a:solidFill>
                <a:latin typeface="Edwardian Script ITC" pitchFamily="66" charset="0"/>
              </a:rPr>
              <a:t>at</a:t>
            </a:r>
            <a:r>
              <a:rPr lang="pl-PL" sz="3200" dirty="0" smtClean="0">
                <a:solidFill>
                  <a:schemeClr val="bg1"/>
                </a:solidFill>
                <a:latin typeface="Edwardian Script ITC" pitchFamily="66" charset="0"/>
              </a:rPr>
              <a:t> </a:t>
            </a:r>
            <a:r>
              <a:rPr lang="pl-PL" sz="3200" dirty="0" err="1" smtClean="0">
                <a:solidFill>
                  <a:schemeClr val="bg1"/>
                </a:solidFill>
                <a:latin typeface="Edwardian Script ITC" pitchFamily="66" charset="0"/>
              </a:rPr>
              <a:t>Olympic</a:t>
            </a:r>
            <a:r>
              <a:rPr lang="pl-PL" sz="3200" dirty="0" smtClean="0">
                <a:solidFill>
                  <a:schemeClr val="bg1"/>
                </a:solidFill>
                <a:latin typeface="Edwardian Script ITC" pitchFamily="66" charset="0"/>
              </a:rPr>
              <a:t> </a:t>
            </a:r>
            <a:r>
              <a:rPr lang="pl-PL" sz="3200" dirty="0" err="1" smtClean="0">
                <a:solidFill>
                  <a:schemeClr val="bg1"/>
                </a:solidFill>
                <a:latin typeface="Edwardian Script ITC" pitchFamily="66" charset="0"/>
              </a:rPr>
              <a:t>Games</a:t>
            </a:r>
            <a:r>
              <a:rPr lang="pl-PL" sz="3200" dirty="0" smtClean="0">
                <a:solidFill>
                  <a:schemeClr val="bg1"/>
                </a:solidFill>
                <a:latin typeface="Edwardian Script ITC" pitchFamily="66" charset="0"/>
              </a:rPr>
              <a:t> will </a:t>
            </a:r>
            <a:r>
              <a:rPr lang="pl-PL" sz="3200" dirty="0" err="1" smtClean="0">
                <a:solidFill>
                  <a:schemeClr val="bg1"/>
                </a:solidFill>
                <a:latin typeface="Edwardian Script ITC" pitchFamily="66" charset="0"/>
              </a:rPr>
              <a:t>never</a:t>
            </a:r>
            <a:r>
              <a:rPr lang="pl-PL" sz="3200" dirty="0" smtClean="0">
                <a:solidFill>
                  <a:schemeClr val="bg1"/>
                </a:solidFill>
                <a:latin typeface="Edwardian Script ITC" pitchFamily="66" charset="0"/>
              </a:rPr>
              <a:t> be </a:t>
            </a:r>
            <a:r>
              <a:rPr lang="pl-PL" sz="3200" dirty="0" err="1" smtClean="0">
                <a:solidFill>
                  <a:schemeClr val="bg1"/>
                </a:solidFill>
                <a:latin typeface="Edwardian Script ITC" pitchFamily="66" charset="0"/>
              </a:rPr>
              <a:t>forgotten</a:t>
            </a:r>
            <a:r>
              <a:rPr lang="pl-PL" sz="3200" dirty="0" smtClean="0">
                <a:solidFill>
                  <a:schemeClr val="bg1"/>
                </a:solidFill>
                <a:latin typeface="Edwardian Script ITC" pitchFamily="66" charset="0"/>
              </a:rPr>
              <a:t>, </a:t>
            </a:r>
            <a:r>
              <a:rPr lang="pl-PL" sz="3200" dirty="0" err="1" smtClean="0">
                <a:solidFill>
                  <a:schemeClr val="bg1"/>
                </a:solidFill>
                <a:latin typeface="Edwardian Script ITC" pitchFamily="66" charset="0"/>
              </a:rPr>
              <a:t>because</a:t>
            </a:r>
            <a:r>
              <a:rPr lang="pl-PL" sz="3200" dirty="0" smtClean="0">
                <a:solidFill>
                  <a:schemeClr val="bg1"/>
                </a:solidFill>
                <a:latin typeface="Edwardian Script ITC" pitchFamily="66" charset="0"/>
              </a:rPr>
              <a:t> of </a:t>
            </a:r>
            <a:r>
              <a:rPr lang="pl-PL" sz="3200" dirty="0" err="1" smtClean="0">
                <a:solidFill>
                  <a:schemeClr val="bg1"/>
                </a:solidFill>
                <a:latin typeface="Edwardian Script ITC" pitchFamily="66" charset="0"/>
              </a:rPr>
              <a:t>their</a:t>
            </a:r>
            <a:r>
              <a:rPr lang="pl-PL" sz="3200" dirty="0" smtClean="0">
                <a:solidFill>
                  <a:schemeClr val="bg1"/>
                </a:solidFill>
                <a:latin typeface="Edwardian Script ITC" pitchFamily="66" charset="0"/>
              </a:rPr>
              <a:t> </a:t>
            </a:r>
            <a:r>
              <a:rPr lang="pl-PL" sz="3200" dirty="0" err="1" smtClean="0">
                <a:solidFill>
                  <a:schemeClr val="bg1"/>
                </a:solidFill>
                <a:latin typeface="Edwardian Script ITC" pitchFamily="66" charset="0"/>
              </a:rPr>
              <a:t>persistence</a:t>
            </a:r>
            <a:r>
              <a:rPr lang="pl-PL" sz="3200" dirty="0" smtClean="0">
                <a:solidFill>
                  <a:schemeClr val="bg1"/>
                </a:solidFill>
                <a:latin typeface="Edwardian Script ITC" pitchFamily="66" charset="0"/>
              </a:rPr>
              <a:t>, </a:t>
            </a:r>
            <a:r>
              <a:rPr lang="pl-PL" sz="3200" dirty="0" err="1" smtClean="0">
                <a:solidFill>
                  <a:schemeClr val="bg1"/>
                </a:solidFill>
                <a:latin typeface="Edwardian Script ITC" pitchFamily="66" charset="0"/>
              </a:rPr>
              <a:t>diligence</a:t>
            </a:r>
            <a:r>
              <a:rPr lang="pl-PL" sz="3200" dirty="0" smtClean="0">
                <a:solidFill>
                  <a:schemeClr val="bg1"/>
                </a:solidFill>
                <a:latin typeface="Edwardian Script ITC" pitchFamily="66" charset="0"/>
              </a:rPr>
              <a:t> and </a:t>
            </a:r>
            <a:r>
              <a:rPr lang="pl-PL" sz="3200" dirty="0" err="1" smtClean="0">
                <a:solidFill>
                  <a:schemeClr val="bg1"/>
                </a:solidFill>
                <a:latin typeface="Edwardian Script ITC" pitchFamily="66" charset="0"/>
              </a:rPr>
              <a:t>dedication</a:t>
            </a:r>
            <a:r>
              <a:rPr lang="pl-PL" sz="3200" dirty="0" smtClean="0">
                <a:solidFill>
                  <a:schemeClr val="bg1"/>
                </a:solidFill>
                <a:latin typeface="Edwardian Script ITC" pitchFamily="66" charset="0"/>
              </a:rPr>
              <a:t> to </a:t>
            </a:r>
            <a:r>
              <a:rPr lang="pl-PL" sz="3200" dirty="0" err="1" smtClean="0">
                <a:solidFill>
                  <a:schemeClr val="bg1"/>
                </a:solidFill>
                <a:latin typeface="Edwardian Script ITC" pitchFamily="66" charset="0"/>
              </a:rPr>
              <a:t>sports</a:t>
            </a:r>
            <a:r>
              <a:rPr lang="pl-PL" sz="3200" dirty="0" smtClean="0">
                <a:solidFill>
                  <a:schemeClr val="bg1"/>
                </a:solidFill>
                <a:latin typeface="Edwardian Script ITC" pitchFamily="66" charset="0"/>
              </a:rPr>
              <a:t>.</a:t>
            </a:r>
            <a:endParaRPr lang="pl-PL" sz="3200" dirty="0">
              <a:solidFill>
                <a:schemeClr val="bg1"/>
              </a:solidFill>
              <a:latin typeface="Edwardian Script ITC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285728"/>
            <a:ext cx="4507937" cy="2501587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28596" y="2357430"/>
            <a:ext cx="1993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Resources:</a:t>
            </a:r>
            <a:endParaRPr lang="pl-PL" sz="32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42844" y="3000372"/>
            <a:ext cx="60722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Images</a:t>
            </a:r>
            <a:r>
              <a:rPr lang="pl-PL" dirty="0" smtClean="0"/>
              <a:t>: Google </a:t>
            </a:r>
            <a:r>
              <a:rPr lang="pl-PL" dirty="0" err="1" smtClean="0"/>
              <a:t>Images</a:t>
            </a:r>
            <a:endParaRPr lang="pl-PL" dirty="0" smtClean="0"/>
          </a:p>
          <a:p>
            <a:r>
              <a:rPr lang="pl-PL" dirty="0" err="1" smtClean="0"/>
              <a:t>Biographies</a:t>
            </a:r>
            <a:r>
              <a:rPr lang="pl-PL" dirty="0" smtClean="0"/>
              <a:t>: </a:t>
            </a:r>
            <a:r>
              <a:rPr lang="pl-PL" dirty="0" err="1" smtClean="0"/>
              <a:t>Wikipedia</a:t>
            </a:r>
            <a:endParaRPr lang="pl-PL" dirty="0" smtClean="0"/>
          </a:p>
          <a:p>
            <a:r>
              <a:rPr lang="pl-PL" dirty="0" smtClean="0"/>
              <a:t>‘’</a:t>
            </a:r>
            <a:r>
              <a:rPr lang="pl-PL" dirty="0" err="1" smtClean="0"/>
              <a:t>Memorable</a:t>
            </a:r>
            <a:r>
              <a:rPr lang="pl-PL" dirty="0" smtClean="0"/>
              <a:t> </a:t>
            </a:r>
            <a:r>
              <a:rPr lang="pl-PL" dirty="0" err="1" smtClean="0"/>
              <a:t>moments</a:t>
            </a:r>
            <a:r>
              <a:rPr lang="pl-PL" dirty="0" smtClean="0"/>
              <a:t>’’ </a:t>
            </a:r>
            <a:r>
              <a:rPr lang="pl-PL" dirty="0" err="1" smtClean="0"/>
              <a:t>content</a:t>
            </a:r>
            <a:r>
              <a:rPr lang="pl-PL" dirty="0" smtClean="0"/>
              <a:t>: </a:t>
            </a:r>
            <a:r>
              <a:rPr lang="pl-PL" dirty="0" smtClean="0">
                <a:hlinkClick r:id="rId3"/>
              </a:rPr>
              <a:t>http://shareranks.com/</a:t>
            </a:r>
            <a:endParaRPr lang="pl-PL" dirty="0" smtClean="0"/>
          </a:p>
          <a:p>
            <a:r>
              <a:rPr lang="pl-PL" dirty="0" err="1" smtClean="0"/>
              <a:t>Graphics</a:t>
            </a:r>
            <a:r>
              <a:rPr lang="pl-PL" dirty="0" smtClean="0"/>
              <a:t> &amp; </a:t>
            </a:r>
            <a:r>
              <a:rPr lang="pl-PL" dirty="0" err="1" smtClean="0"/>
              <a:t>comments</a:t>
            </a:r>
            <a:r>
              <a:rPr lang="pl-PL" dirty="0" smtClean="0"/>
              <a:t>: Aleksandra Szejnoga</a:t>
            </a:r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7650" name="Picture 2" descr="http://cache.daylife.com/imageserve/0dOk6ey1NXe5K/439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000240"/>
            <a:ext cx="5107409" cy="4071966"/>
          </a:xfrm>
          <a:prstGeom prst="round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5643570" y="2786058"/>
            <a:ext cx="35004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>
              <a:solidFill>
                <a:schemeClr val="bg1"/>
              </a:solidFill>
            </a:endParaRPr>
          </a:p>
          <a:p>
            <a:endParaRPr lang="pl-PL" dirty="0">
              <a:solidFill>
                <a:schemeClr val="bg1"/>
              </a:solidFill>
            </a:endParaRPr>
          </a:p>
          <a:p>
            <a:endParaRPr lang="pl-PL" dirty="0" smtClean="0">
              <a:solidFill>
                <a:schemeClr val="bg1"/>
              </a:solidFill>
            </a:endParaRPr>
          </a:p>
          <a:p>
            <a:r>
              <a:rPr lang="pl-PL" dirty="0" smtClean="0">
                <a:solidFill>
                  <a:schemeClr val="bg1"/>
                </a:solidFill>
              </a:rPr>
              <a:t>The </a:t>
            </a:r>
            <a:r>
              <a:rPr lang="pl-PL" dirty="0" err="1" smtClean="0">
                <a:solidFill>
                  <a:schemeClr val="bg1"/>
                </a:solidFill>
              </a:rPr>
              <a:t>only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smtClean="0">
                <a:solidFill>
                  <a:schemeClr val="bg1"/>
                </a:solidFill>
              </a:rPr>
              <a:t>role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smtClean="0">
                <a:solidFill>
                  <a:schemeClr val="bg1"/>
                </a:solidFill>
              </a:rPr>
              <a:t>of </a:t>
            </a:r>
            <a:r>
              <a:rPr lang="pl-PL" dirty="0" err="1" smtClean="0">
                <a:solidFill>
                  <a:schemeClr val="bg1"/>
                </a:solidFill>
              </a:rPr>
              <a:t>women’s</a:t>
            </a:r>
            <a:endParaRPr lang="pl-PL" dirty="0" smtClean="0">
              <a:solidFill>
                <a:schemeClr val="bg1"/>
              </a:solidFill>
            </a:endParaRPr>
          </a:p>
          <a:p>
            <a:r>
              <a:rPr lang="pl-PL" dirty="0" err="1">
                <a:solidFill>
                  <a:schemeClr val="bg1"/>
                </a:solidFill>
              </a:rPr>
              <a:t>p</a:t>
            </a:r>
            <a:r>
              <a:rPr lang="pl-PL" dirty="0" err="1" smtClean="0">
                <a:solidFill>
                  <a:schemeClr val="bg1"/>
                </a:solidFill>
              </a:rPr>
              <a:t>articipation</a:t>
            </a:r>
            <a:r>
              <a:rPr lang="pl-PL" dirty="0" smtClean="0">
                <a:solidFill>
                  <a:schemeClr val="bg1"/>
                </a:solidFill>
              </a:rPr>
              <a:t> in the </a:t>
            </a:r>
            <a:r>
              <a:rPr lang="pl-PL" dirty="0" err="1" smtClean="0">
                <a:solidFill>
                  <a:schemeClr val="bg1"/>
                </a:solidFill>
              </a:rPr>
              <a:t>Olympics</a:t>
            </a:r>
            <a:r>
              <a:rPr lang="pl-PL" dirty="0" smtClean="0">
                <a:solidFill>
                  <a:schemeClr val="bg1"/>
                </a:solidFill>
              </a:rPr>
              <a:t>,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 was </a:t>
            </a:r>
            <a:r>
              <a:rPr lang="pl-PL" dirty="0" err="1" smtClean="0">
                <a:solidFill>
                  <a:schemeClr val="bg1"/>
                </a:solidFill>
              </a:rPr>
              <a:t>rewarding</a:t>
            </a:r>
            <a:r>
              <a:rPr lang="pl-PL" dirty="0" smtClean="0">
                <a:solidFill>
                  <a:schemeClr val="bg1"/>
                </a:solidFill>
              </a:rPr>
              <a:t> men </a:t>
            </a:r>
            <a:r>
              <a:rPr lang="pl-PL" dirty="0" err="1" smtClean="0">
                <a:solidFill>
                  <a:schemeClr val="bg1"/>
                </a:solidFill>
              </a:rPr>
              <a:t>with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err="1" smtClean="0">
                <a:solidFill>
                  <a:schemeClr val="bg1"/>
                </a:solidFill>
              </a:rPr>
              <a:t>applause</a:t>
            </a:r>
            <a:r>
              <a:rPr lang="pl-PL" dirty="0" smtClean="0">
                <a:solidFill>
                  <a:schemeClr val="bg1"/>
                </a:solidFill>
              </a:rPr>
              <a:t>.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2500306"/>
            <a:ext cx="9144000" cy="2286016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 ‘’</a:t>
            </a:r>
            <a:r>
              <a:rPr lang="pl-PL" dirty="0" err="1" smtClean="0">
                <a:solidFill>
                  <a:schemeClr val="bg1"/>
                </a:solidFill>
              </a:rPr>
              <a:t>Olympics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err="1" smtClean="0">
                <a:solidFill>
                  <a:schemeClr val="bg1"/>
                </a:solidFill>
              </a:rPr>
              <a:t>were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smtClean="0">
                <a:solidFill>
                  <a:srgbClr val="C00000"/>
                </a:solidFill>
              </a:rPr>
              <a:t>NO</a:t>
            </a:r>
            <a:r>
              <a:rPr lang="pl-PL" dirty="0" smtClean="0">
                <a:solidFill>
                  <a:schemeClr val="bg1"/>
                </a:solidFill>
              </a:rPr>
              <a:t> place for </a:t>
            </a:r>
            <a:r>
              <a:rPr lang="pl-PL" dirty="0" err="1" smtClean="0">
                <a:solidFill>
                  <a:schemeClr val="bg1"/>
                </a:solidFill>
              </a:rPr>
              <a:t>women</a:t>
            </a:r>
            <a:r>
              <a:rPr lang="pl-PL" dirty="0" smtClean="0">
                <a:solidFill>
                  <a:schemeClr val="bg1"/>
                </a:solidFill>
              </a:rPr>
              <a:t>’’.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429256" y="3786190"/>
            <a:ext cx="3429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</a:rPr>
              <a:t>- Baron Pierre de Coubertin </a:t>
            </a:r>
            <a:endParaRPr lang="pl-PL" sz="2000" dirty="0">
              <a:solidFill>
                <a:schemeClr val="bg1"/>
              </a:solidFill>
            </a:endParaRPr>
          </a:p>
        </p:txBody>
      </p:sp>
      <p:pic>
        <p:nvPicPr>
          <p:cNvPr id="6" name="Obraz 5" descr="zakl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zakladka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pic>
        <p:nvPicPr>
          <p:cNvPr id="25602" name="Picture 2" descr="http://blogs.telegraph.co.uk/news/files/2011/11/Screen-shot-2011-11-07-at-10.13.1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1571612"/>
            <a:ext cx="4381500" cy="3343275"/>
          </a:xfrm>
          <a:prstGeom prst="round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6" name="pole tekstowe 5"/>
          <p:cNvSpPr txBox="1"/>
          <p:nvPr/>
        </p:nvSpPr>
        <p:spPr>
          <a:xfrm>
            <a:off x="571472" y="5072074"/>
            <a:ext cx="8143932" cy="1571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accent2">
                    <a:lumMod val="75000"/>
                  </a:schemeClr>
                </a:solidFill>
              </a:rPr>
              <a:t>Back </a:t>
            </a:r>
            <a:r>
              <a:rPr lang="pl-PL" sz="2400" dirty="0" err="1" smtClean="0">
                <a:solidFill>
                  <a:schemeClr val="accent2">
                    <a:lumMod val="75000"/>
                  </a:schemeClr>
                </a:solidFill>
              </a:rPr>
              <a:t>then</a:t>
            </a:r>
            <a:r>
              <a:rPr lang="pl-PL" sz="24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pl-PL" sz="2400" dirty="0" err="1" smtClean="0">
                <a:solidFill>
                  <a:schemeClr val="accent2">
                    <a:lumMod val="75000"/>
                  </a:schemeClr>
                </a:solidFill>
              </a:rPr>
              <a:t>women</a:t>
            </a:r>
            <a:r>
              <a:rPr lang="pl-PL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sz="2400" dirty="0" err="1" smtClean="0">
                <a:solidFill>
                  <a:schemeClr val="accent2">
                    <a:lumMod val="75000"/>
                  </a:schemeClr>
                </a:solidFill>
              </a:rPr>
              <a:t>were</a:t>
            </a:r>
            <a:r>
              <a:rPr lang="pl-PL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sz="2400" dirty="0" err="1" smtClean="0">
                <a:solidFill>
                  <a:schemeClr val="accent2">
                    <a:lumMod val="75000"/>
                  </a:schemeClr>
                </a:solidFill>
              </a:rPr>
              <a:t>believed</a:t>
            </a:r>
            <a:r>
              <a:rPr lang="pl-PL" sz="2400" dirty="0" smtClean="0">
                <a:solidFill>
                  <a:schemeClr val="accent2">
                    <a:lumMod val="75000"/>
                  </a:schemeClr>
                </a:solidFill>
              </a:rPr>
              <a:t> to be </a:t>
            </a:r>
            <a:r>
              <a:rPr lang="pl-PL" sz="2400" dirty="0" err="1" smtClean="0">
                <a:solidFill>
                  <a:schemeClr val="accent2">
                    <a:lumMod val="75000"/>
                  </a:schemeClr>
                </a:solidFill>
              </a:rPr>
              <a:t>weak</a:t>
            </a:r>
            <a:r>
              <a:rPr lang="pl-PL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sz="2400" dirty="0" err="1" smtClean="0">
                <a:solidFill>
                  <a:schemeClr val="accent2">
                    <a:lumMod val="75000"/>
                  </a:schemeClr>
                </a:solidFill>
              </a:rPr>
              <a:t>due</a:t>
            </a:r>
            <a:r>
              <a:rPr lang="pl-PL" sz="2400" dirty="0" smtClean="0">
                <a:solidFill>
                  <a:schemeClr val="accent2">
                    <a:lumMod val="75000"/>
                  </a:schemeClr>
                </a:solidFill>
              </a:rPr>
              <a:t> to energy </a:t>
            </a:r>
            <a:r>
              <a:rPr lang="pl-PL" sz="2400" dirty="0" err="1" smtClean="0">
                <a:solidFill>
                  <a:schemeClr val="accent2">
                    <a:lumMod val="75000"/>
                  </a:schemeClr>
                </a:solidFill>
              </a:rPr>
              <a:t>expended</a:t>
            </a:r>
            <a:r>
              <a:rPr lang="pl-PL" sz="2400" dirty="0" smtClean="0">
                <a:solidFill>
                  <a:schemeClr val="accent2">
                    <a:lumMod val="75000"/>
                  </a:schemeClr>
                </a:solidFill>
              </a:rPr>
              <a:t> on </a:t>
            </a:r>
            <a:r>
              <a:rPr lang="pl-PL" sz="2400" dirty="0" err="1" smtClean="0">
                <a:solidFill>
                  <a:schemeClr val="accent2">
                    <a:lumMod val="75000"/>
                  </a:schemeClr>
                </a:solidFill>
              </a:rPr>
              <a:t>reproductive</a:t>
            </a:r>
            <a:r>
              <a:rPr lang="pl-PL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sz="2400" dirty="0" err="1" smtClean="0">
                <a:solidFill>
                  <a:schemeClr val="accent2">
                    <a:lumMod val="75000"/>
                  </a:schemeClr>
                </a:solidFill>
              </a:rPr>
              <a:t>functions</a:t>
            </a:r>
            <a:r>
              <a:rPr lang="pl-PL" sz="2400" dirty="0" smtClean="0">
                <a:solidFill>
                  <a:schemeClr val="accent2">
                    <a:lumMod val="75000"/>
                  </a:schemeClr>
                </a:solidFill>
              </a:rPr>
              <a:t> and </a:t>
            </a:r>
            <a:r>
              <a:rPr lang="pl-PL" sz="2400" dirty="0" err="1" smtClean="0">
                <a:solidFill>
                  <a:schemeClr val="accent2">
                    <a:lumMod val="75000"/>
                  </a:schemeClr>
                </a:solidFill>
              </a:rPr>
              <a:t>being</a:t>
            </a:r>
            <a:r>
              <a:rPr lang="pl-PL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sz="2400" dirty="0" err="1" smtClean="0">
                <a:solidFill>
                  <a:schemeClr val="accent2">
                    <a:lumMod val="75000"/>
                  </a:schemeClr>
                </a:solidFill>
              </a:rPr>
              <a:t>way</a:t>
            </a:r>
            <a:r>
              <a:rPr lang="pl-PL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sz="2400" dirty="0" err="1" smtClean="0">
                <a:solidFill>
                  <a:schemeClr val="accent2">
                    <a:lumMod val="75000"/>
                  </a:schemeClr>
                </a:solidFill>
              </a:rPr>
              <a:t>too</a:t>
            </a:r>
            <a:r>
              <a:rPr lang="pl-PL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sz="2400" dirty="0" err="1" smtClean="0">
                <a:solidFill>
                  <a:schemeClr val="accent2">
                    <a:lumMod val="75000"/>
                  </a:schemeClr>
                </a:solidFill>
              </a:rPr>
              <a:t>emotional</a:t>
            </a:r>
            <a:r>
              <a:rPr lang="pl-PL" sz="24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pl-PL" sz="2400" dirty="0" err="1" smtClean="0">
                <a:solidFill>
                  <a:schemeClr val="accent2">
                    <a:lumMod val="75000"/>
                  </a:schemeClr>
                </a:solidFill>
              </a:rPr>
              <a:t>wheras</a:t>
            </a:r>
            <a:r>
              <a:rPr lang="pl-PL" sz="2400" dirty="0" smtClean="0">
                <a:solidFill>
                  <a:schemeClr val="accent2">
                    <a:lumMod val="75000"/>
                  </a:schemeClr>
                </a:solidFill>
              </a:rPr>
              <a:t> men </a:t>
            </a:r>
            <a:r>
              <a:rPr lang="pl-PL" sz="2400" dirty="0" err="1" smtClean="0">
                <a:solidFill>
                  <a:schemeClr val="accent2">
                    <a:lumMod val="75000"/>
                  </a:schemeClr>
                </a:solidFill>
              </a:rPr>
              <a:t>were</a:t>
            </a:r>
            <a:r>
              <a:rPr lang="pl-PL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sz="2400" dirty="0" err="1" smtClean="0">
                <a:solidFill>
                  <a:schemeClr val="accent2">
                    <a:lumMod val="75000"/>
                  </a:schemeClr>
                </a:solidFill>
              </a:rPr>
              <a:t>naturally</a:t>
            </a:r>
            <a:r>
              <a:rPr lang="pl-PL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sz="2400" dirty="0" err="1" smtClean="0">
                <a:solidFill>
                  <a:schemeClr val="accent2">
                    <a:lumMod val="75000"/>
                  </a:schemeClr>
                </a:solidFill>
              </a:rPr>
              <a:t>agressive</a:t>
            </a:r>
            <a:r>
              <a:rPr lang="pl-PL" sz="2400" dirty="0" smtClean="0">
                <a:solidFill>
                  <a:schemeClr val="accent2">
                    <a:lumMod val="75000"/>
                  </a:schemeClr>
                </a:solidFill>
              </a:rPr>
              <a:t> and </a:t>
            </a:r>
            <a:r>
              <a:rPr lang="pl-PL" sz="2400" dirty="0" err="1" smtClean="0">
                <a:solidFill>
                  <a:schemeClr val="accent2">
                    <a:lumMod val="75000"/>
                  </a:schemeClr>
                </a:solidFill>
              </a:rPr>
              <a:t>better</a:t>
            </a:r>
            <a:r>
              <a:rPr lang="pl-PL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sz="2400" dirty="0" err="1" smtClean="0">
                <a:solidFill>
                  <a:schemeClr val="accent2">
                    <a:lumMod val="75000"/>
                  </a:schemeClr>
                </a:solidFill>
              </a:rPr>
              <a:t>fitted</a:t>
            </a:r>
            <a:r>
              <a:rPr lang="pl-PL" sz="2400" dirty="0" smtClean="0">
                <a:solidFill>
                  <a:schemeClr val="accent2">
                    <a:lumMod val="75000"/>
                  </a:schemeClr>
                </a:solidFill>
              </a:rPr>
              <a:t> for </a:t>
            </a:r>
            <a:r>
              <a:rPr lang="pl-PL" sz="2400" dirty="0" err="1" smtClean="0">
                <a:solidFill>
                  <a:schemeClr val="accent2">
                    <a:lumMod val="75000"/>
                  </a:schemeClr>
                </a:solidFill>
              </a:rPr>
              <a:t>exercising</a:t>
            </a:r>
            <a:r>
              <a:rPr lang="pl-PL" sz="2400" dirty="0" smtClean="0">
                <a:solidFill>
                  <a:schemeClr val="accent2">
                    <a:lumMod val="75000"/>
                  </a:schemeClr>
                </a:solidFill>
              </a:rPr>
              <a:t> and </a:t>
            </a:r>
            <a:r>
              <a:rPr lang="pl-PL" sz="2400" dirty="0" err="1" smtClean="0">
                <a:solidFill>
                  <a:schemeClr val="accent2">
                    <a:lumMod val="75000"/>
                  </a:schemeClr>
                </a:solidFill>
              </a:rPr>
              <a:t>sports</a:t>
            </a:r>
            <a:r>
              <a:rPr lang="pl-PL" sz="24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zakladka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7000" y="1409700"/>
            <a:ext cx="6348413" cy="40386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6" name="pole tekstowe 5"/>
          <p:cNvSpPr txBox="1"/>
          <p:nvPr/>
        </p:nvSpPr>
        <p:spPr>
          <a:xfrm>
            <a:off x="357159" y="5857892"/>
            <a:ext cx="907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Notwithstanding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women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were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given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a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premission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to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participate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in a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few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recreational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sports</a:t>
            </a:r>
            <a:endParaRPr lang="pl-PL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at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the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beginnig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of 1900’s.</a:t>
            </a: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zakldka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" y="857"/>
            <a:ext cx="9142858" cy="6857143"/>
          </a:xfrm>
          <a:prstGeom prst="rect">
            <a:avLst/>
          </a:prstGeom>
        </p:spPr>
      </p:pic>
      <p:pic>
        <p:nvPicPr>
          <p:cNvPr id="5" name="Obraz 4" descr="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1643050"/>
            <a:ext cx="2895238" cy="32507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pole tekstowe 5"/>
          <p:cNvSpPr txBox="1"/>
          <p:nvPr/>
        </p:nvSpPr>
        <p:spPr>
          <a:xfrm>
            <a:off x="714348" y="5072074"/>
            <a:ext cx="1324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     </a:t>
            </a:r>
            <a:r>
              <a:rPr lang="pl-PL" b="1" dirty="0" err="1" smtClean="0">
                <a:solidFill>
                  <a:schemeClr val="bg1"/>
                </a:solidFill>
              </a:rPr>
              <a:t>Tennis</a:t>
            </a:r>
            <a:endParaRPr lang="pl-PL" b="1" dirty="0" smtClean="0">
              <a:solidFill>
                <a:schemeClr val="bg1"/>
              </a:solidFill>
            </a:endParaRPr>
          </a:p>
          <a:p>
            <a:r>
              <a:rPr lang="pl-PL" b="1" dirty="0" err="1" smtClean="0">
                <a:solidFill>
                  <a:schemeClr val="bg1"/>
                </a:solidFill>
              </a:rPr>
              <a:t>(sinc</a:t>
            </a:r>
            <a:r>
              <a:rPr lang="pl-PL" b="1" dirty="0" smtClean="0">
                <a:solidFill>
                  <a:schemeClr val="bg1"/>
                </a:solidFill>
              </a:rPr>
              <a:t>e 1900)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7" name="Obraz 6" descr="golf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40" y="1643050"/>
            <a:ext cx="2895238" cy="32507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pole tekstowe 7"/>
          <p:cNvSpPr txBox="1"/>
          <p:nvPr/>
        </p:nvSpPr>
        <p:spPr>
          <a:xfrm>
            <a:off x="3786182" y="5072074"/>
            <a:ext cx="1324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      Golf</a:t>
            </a:r>
          </a:p>
          <a:p>
            <a:r>
              <a:rPr lang="pl-PL" b="1" dirty="0" err="1" smtClean="0">
                <a:solidFill>
                  <a:schemeClr val="bg1"/>
                </a:solidFill>
              </a:rPr>
              <a:t>(sinc</a:t>
            </a:r>
            <a:r>
              <a:rPr lang="pl-PL" b="1" dirty="0" smtClean="0">
                <a:solidFill>
                  <a:schemeClr val="bg1"/>
                </a:solidFill>
              </a:rPr>
              <a:t>e 1900)</a:t>
            </a:r>
          </a:p>
        </p:txBody>
      </p:sp>
      <p:pic>
        <p:nvPicPr>
          <p:cNvPr id="9" name="Obraz 8" descr="archer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3636" y="1643050"/>
            <a:ext cx="2895238" cy="32507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pole tekstowe 9"/>
          <p:cNvSpPr txBox="1"/>
          <p:nvPr/>
        </p:nvSpPr>
        <p:spPr>
          <a:xfrm>
            <a:off x="7072330" y="5072074"/>
            <a:ext cx="1324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    </a:t>
            </a:r>
            <a:r>
              <a:rPr lang="pl-PL" b="1" dirty="0" err="1" smtClean="0">
                <a:solidFill>
                  <a:schemeClr val="bg1"/>
                </a:solidFill>
              </a:rPr>
              <a:t>Archery</a:t>
            </a:r>
            <a:endParaRPr lang="pl-PL" b="1" dirty="0" smtClean="0">
              <a:solidFill>
                <a:schemeClr val="bg1"/>
              </a:solidFill>
            </a:endParaRPr>
          </a:p>
          <a:p>
            <a:r>
              <a:rPr lang="pl-PL" b="1" dirty="0" err="1" smtClean="0">
                <a:solidFill>
                  <a:schemeClr val="bg1"/>
                </a:solidFill>
              </a:rPr>
              <a:t>(sinc</a:t>
            </a:r>
            <a:r>
              <a:rPr lang="pl-PL" b="1" dirty="0" smtClean="0">
                <a:solidFill>
                  <a:schemeClr val="bg1"/>
                </a:solidFill>
              </a:rPr>
              <a:t>e 1904)</a:t>
            </a:r>
            <a:endParaRPr lang="pl-PL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zakldka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" y="857"/>
            <a:ext cx="9142858" cy="6857143"/>
          </a:xfrm>
          <a:prstGeom prst="rect">
            <a:avLst/>
          </a:prstGeom>
        </p:spPr>
      </p:pic>
      <p:pic>
        <p:nvPicPr>
          <p:cNvPr id="5" name="Obraz 4" descr="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1643050"/>
            <a:ext cx="2895237" cy="32507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pole tekstowe 5"/>
          <p:cNvSpPr txBox="1"/>
          <p:nvPr/>
        </p:nvSpPr>
        <p:spPr>
          <a:xfrm>
            <a:off x="714348" y="5072074"/>
            <a:ext cx="1438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   </a:t>
            </a:r>
            <a:r>
              <a:rPr lang="pl-PL" b="1" dirty="0" err="1" smtClean="0">
                <a:solidFill>
                  <a:schemeClr val="bg1"/>
                </a:solidFill>
              </a:rPr>
              <a:t>Swimming</a:t>
            </a:r>
            <a:endParaRPr lang="pl-PL" b="1" dirty="0" smtClean="0">
              <a:solidFill>
                <a:schemeClr val="bg1"/>
              </a:solidFill>
            </a:endParaRPr>
          </a:p>
          <a:p>
            <a:r>
              <a:rPr lang="pl-PL" b="1" dirty="0" smtClean="0">
                <a:solidFill>
                  <a:schemeClr val="bg1"/>
                </a:solidFill>
              </a:rPr>
              <a:t>  </a:t>
            </a:r>
            <a:r>
              <a:rPr lang="pl-PL" b="1" dirty="0" err="1" smtClean="0">
                <a:solidFill>
                  <a:schemeClr val="bg1"/>
                </a:solidFill>
              </a:rPr>
              <a:t>(sinc</a:t>
            </a:r>
            <a:r>
              <a:rPr lang="pl-PL" b="1" dirty="0" smtClean="0">
                <a:solidFill>
                  <a:schemeClr val="bg1"/>
                </a:solidFill>
              </a:rPr>
              <a:t>e 1912)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7" name="Obraz 6" descr="golf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40" y="1643050"/>
            <a:ext cx="2895237" cy="32507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pole tekstowe 7"/>
          <p:cNvSpPr txBox="1"/>
          <p:nvPr/>
        </p:nvSpPr>
        <p:spPr>
          <a:xfrm>
            <a:off x="3786182" y="5072074"/>
            <a:ext cx="133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   </a:t>
            </a:r>
            <a:r>
              <a:rPr lang="pl-PL" b="1" dirty="0" err="1" smtClean="0">
                <a:solidFill>
                  <a:schemeClr val="bg1"/>
                </a:solidFill>
              </a:rPr>
              <a:t>Fencing</a:t>
            </a:r>
            <a:endParaRPr lang="pl-PL" b="1" dirty="0" smtClean="0">
              <a:solidFill>
                <a:schemeClr val="bg1"/>
              </a:solidFill>
            </a:endParaRPr>
          </a:p>
          <a:p>
            <a:r>
              <a:rPr lang="pl-PL" b="1" dirty="0" err="1" smtClean="0">
                <a:solidFill>
                  <a:schemeClr val="bg1"/>
                </a:solidFill>
              </a:rPr>
              <a:t>(sinc</a:t>
            </a:r>
            <a:r>
              <a:rPr lang="pl-PL" b="1" dirty="0" smtClean="0">
                <a:solidFill>
                  <a:schemeClr val="bg1"/>
                </a:solidFill>
              </a:rPr>
              <a:t>e 1924)</a:t>
            </a:r>
          </a:p>
        </p:txBody>
      </p:sp>
      <p:pic>
        <p:nvPicPr>
          <p:cNvPr id="9" name="Obraz 8" descr="archer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3636" y="1643050"/>
            <a:ext cx="2895237" cy="32507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pole tekstowe 9"/>
          <p:cNvSpPr txBox="1"/>
          <p:nvPr/>
        </p:nvSpPr>
        <p:spPr>
          <a:xfrm>
            <a:off x="7072330" y="5072074"/>
            <a:ext cx="133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    </a:t>
            </a:r>
            <a:r>
              <a:rPr lang="pl-PL" b="1" dirty="0" err="1" smtClean="0">
                <a:solidFill>
                  <a:schemeClr val="bg1"/>
                </a:solidFill>
              </a:rPr>
              <a:t>Athletics</a:t>
            </a:r>
            <a:endParaRPr lang="pl-PL" b="1" dirty="0" smtClean="0">
              <a:solidFill>
                <a:schemeClr val="bg1"/>
              </a:solidFill>
            </a:endParaRPr>
          </a:p>
          <a:p>
            <a:r>
              <a:rPr lang="pl-PL" b="1" dirty="0" err="1" smtClean="0">
                <a:solidFill>
                  <a:schemeClr val="bg1"/>
                </a:solidFill>
              </a:rPr>
              <a:t>(sinc</a:t>
            </a:r>
            <a:r>
              <a:rPr lang="pl-PL" b="1" dirty="0" smtClean="0">
                <a:solidFill>
                  <a:schemeClr val="bg1"/>
                </a:solidFill>
              </a:rPr>
              <a:t>e 1924)</a:t>
            </a:r>
            <a:endParaRPr lang="pl-PL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zakldka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" y="0"/>
            <a:ext cx="9142858" cy="6857143"/>
          </a:xfrm>
          <a:prstGeom prst="rect">
            <a:avLst/>
          </a:prstGeom>
        </p:spPr>
      </p:pic>
      <p:pic>
        <p:nvPicPr>
          <p:cNvPr id="5" name="Obraz 4" descr="1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1643050"/>
            <a:ext cx="2895238" cy="32507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pole tekstowe 5"/>
          <p:cNvSpPr txBox="1"/>
          <p:nvPr/>
        </p:nvSpPr>
        <p:spPr>
          <a:xfrm>
            <a:off x="714348" y="5072074"/>
            <a:ext cx="1539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>
                <a:solidFill>
                  <a:schemeClr val="bg1"/>
                </a:solidFill>
              </a:rPr>
              <a:t>Gymnastics</a:t>
            </a:r>
            <a:r>
              <a:rPr lang="pl-PL" b="1" dirty="0" smtClean="0">
                <a:solidFill>
                  <a:schemeClr val="bg1"/>
                </a:solidFill>
              </a:rPr>
              <a:t>     </a:t>
            </a:r>
          </a:p>
          <a:p>
            <a:r>
              <a:rPr lang="pl-PL" b="1" dirty="0" err="1" smtClean="0">
                <a:solidFill>
                  <a:schemeClr val="bg1"/>
                </a:solidFill>
              </a:rPr>
              <a:t>(sinc</a:t>
            </a:r>
            <a:r>
              <a:rPr lang="pl-PL" b="1" dirty="0" smtClean="0">
                <a:solidFill>
                  <a:schemeClr val="bg1"/>
                </a:solidFill>
              </a:rPr>
              <a:t>e 1928)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9" name="Obraz 8" descr="archer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3240" y="1643050"/>
            <a:ext cx="2895237" cy="32507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pole tekstowe 9"/>
          <p:cNvSpPr txBox="1"/>
          <p:nvPr/>
        </p:nvSpPr>
        <p:spPr>
          <a:xfrm>
            <a:off x="4071934" y="5072074"/>
            <a:ext cx="133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  </a:t>
            </a:r>
            <a:r>
              <a:rPr lang="pl-PL" b="1" dirty="0" smtClean="0">
                <a:solidFill>
                  <a:schemeClr val="bg1"/>
                </a:solidFill>
              </a:rPr>
              <a:t>   Polo</a:t>
            </a:r>
          </a:p>
          <a:p>
            <a:r>
              <a:rPr lang="pl-PL" b="1" dirty="0" err="1" smtClean="0">
                <a:solidFill>
                  <a:schemeClr val="bg1"/>
                </a:solidFill>
              </a:rPr>
              <a:t>(sinc</a:t>
            </a:r>
            <a:r>
              <a:rPr lang="pl-PL" b="1" dirty="0" smtClean="0">
                <a:solidFill>
                  <a:schemeClr val="bg1"/>
                </a:solidFill>
              </a:rPr>
              <a:t>e 1936)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11" name="Obraz 10" descr="pol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7356" y="1643050"/>
            <a:ext cx="2895238" cy="32507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pole tekstowe 11"/>
          <p:cNvSpPr txBox="1"/>
          <p:nvPr/>
        </p:nvSpPr>
        <p:spPr>
          <a:xfrm>
            <a:off x="6643702" y="5072074"/>
            <a:ext cx="1438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    </a:t>
            </a:r>
            <a:r>
              <a:rPr lang="pl-PL" b="1" dirty="0" err="1" smtClean="0">
                <a:solidFill>
                  <a:schemeClr val="bg1"/>
                </a:solidFill>
              </a:rPr>
              <a:t>Canoeing</a:t>
            </a:r>
            <a:endParaRPr lang="pl-PL" b="1" dirty="0" smtClean="0">
              <a:solidFill>
                <a:schemeClr val="bg1"/>
              </a:solidFill>
            </a:endParaRPr>
          </a:p>
          <a:p>
            <a:r>
              <a:rPr lang="pl-PL" b="1" dirty="0" smtClean="0">
                <a:solidFill>
                  <a:schemeClr val="bg1"/>
                </a:solidFill>
              </a:rPr>
              <a:t>  </a:t>
            </a:r>
            <a:r>
              <a:rPr lang="pl-PL" b="1" dirty="0" err="1" smtClean="0">
                <a:solidFill>
                  <a:schemeClr val="bg1"/>
                </a:solidFill>
              </a:rPr>
              <a:t>(sinc</a:t>
            </a:r>
            <a:r>
              <a:rPr lang="pl-PL" b="1" dirty="0" smtClean="0">
                <a:solidFill>
                  <a:schemeClr val="bg1"/>
                </a:solidFill>
              </a:rPr>
              <a:t>e 1948)</a:t>
            </a:r>
            <a:endParaRPr lang="pl-PL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1196</TotalTime>
  <Words>889</Words>
  <Application>Microsoft Office PowerPoint</Application>
  <PresentationFormat>Pokaz na ekranie (4:3)</PresentationFormat>
  <Paragraphs>76</Paragraphs>
  <Slides>27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28" baseType="lpstr">
      <vt:lpstr>Motyw pakietu Office</vt:lpstr>
      <vt:lpstr>Slajd 1</vt:lpstr>
      <vt:lpstr>Slajd 2</vt:lpstr>
      <vt:lpstr>Slajd 3</vt:lpstr>
      <vt:lpstr> ‘’Olympics were NO place for women’’. 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Ola</dc:creator>
  <cp:lastModifiedBy>Ola</cp:lastModifiedBy>
  <cp:revision>74</cp:revision>
  <dcterms:created xsi:type="dcterms:W3CDTF">2012-05-27T15:15:01Z</dcterms:created>
  <dcterms:modified xsi:type="dcterms:W3CDTF">2012-05-31T13:55:07Z</dcterms:modified>
</cp:coreProperties>
</file>